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6363" r:id="rId1"/>
  </p:sldMasterIdLst>
  <p:sldIdLst>
    <p:sldId id="256" r:id="rId2"/>
    <p:sldId id="257" r:id="rId3"/>
    <p:sldId id="268" r:id="rId4"/>
    <p:sldId id="259" r:id="rId5"/>
    <p:sldId id="271" r:id="rId6"/>
    <p:sldId id="269" r:id="rId7"/>
    <p:sldId id="266" r:id="rId8"/>
    <p:sldId id="270" r:id="rId9"/>
    <p:sldId id="272" r:id="rId10"/>
    <p:sldId id="264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/>
    <p:restoredTop sz="96327"/>
  </p:normalViewPr>
  <p:slideViewPr>
    <p:cSldViewPr snapToGrid="0" snapToObjects="1">
      <p:cViewPr varScale="1">
        <p:scale>
          <a:sx n="150" d="100"/>
          <a:sy n="150" d="100"/>
        </p:scale>
        <p:origin x="2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60792-A6F2-ED40-9F98-DBBE98EB0D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50F052-6ADD-FD42-8457-56DDC11B7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8C5D3-7E80-7A46-A85F-9038C3AC4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CDE3D-CADA-F045-A3AA-A8F21FE8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2CA8C-8BA1-D245-AD94-A7FA58B3D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6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AC1E-0B42-E945-BBD5-A3C093677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8E2DFB-241C-714D-A6E2-4C46346D9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A5E1F-AEDC-4D4C-BBBE-5C079563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A4B4B-3F83-5C44-8DDF-2F30F6F44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1CB2B-EB28-6F41-99AB-3AF7841B7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1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17BAD6-7BC7-8145-A051-D3E4BA7D78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8D4137-1C72-AE47-AD6D-239CF692B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BF575-A936-C442-8913-7B538B3E9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DC2E2-FB89-AB47-A419-96898624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26538-64AC-7441-AF73-614FCB036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4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32A23-6E91-0647-A8F0-B9F1E01C3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1D74-C57B-ED4B-A08F-FAC5409BB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FA962-1AA7-8F45-8832-6F039BE42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42BDE-DEC0-D74D-BC46-083F86EA9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C0BD3-2365-104C-9FEE-2EF9EB276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77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25683-DC02-3D4D-AD83-19297A269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24BC6-2A38-8044-89F5-34D249761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8207F-E359-1D43-B160-452ACFE2C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1F7A6-B2E5-DC48-8BFB-351FDAD9A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169DE-1332-2346-9F24-AAEA9A2CF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78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DCC38-F49B-E749-A285-5F90A35DE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6CAFB-6A6B-E447-91F1-F63707B94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53CEE7-C0AF-884C-BB5F-503BDA082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27202-6D84-2949-AE5E-71871DB58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6733F0-25BF-044A-AE71-ABE658FC7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84FB91-FA4D-BD4E-86E7-56AFBC2C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89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92393-5028-364E-BC66-8AEF15C8A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B11C6-8EE4-764E-B5CE-EB7490885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D115C-D4CB-CC40-805F-06D310DFF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80AB1A-E186-EF47-B009-3A5F1D62E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1F9D9F-2882-B74F-A821-3F751CE75E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8E7CED-0B98-9E4E-B53C-6EA76C8B3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pPr/>
              <a:t>4/25/23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8FE36C-04A8-C148-BAA6-EDD304EB9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D54283-19FD-784A-BAA6-C75D410E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57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D74B0-93C6-4847-87E2-57F0EDBFA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EE8C84-56AC-DC48-BA84-16722EFA0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3851C2-6808-6845-9390-94903FB05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05EFFF-B7FB-574A-A2E1-63C93CF4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2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6C29FD-ED8E-9141-ABE7-82CD0B606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B0C358-1369-B441-97B2-15A7B7577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2C9A9-A25B-A640-B288-0C68E225B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03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4B540-31C7-E740-8659-464C9526A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9A0DA-83FB-754D-960B-2E623A671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74957D-788F-EF43-907F-68C00F4E3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86D12-4BD2-1649-B767-225E5C9A2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2BC1E-52A8-F748-902D-266BAB584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167DF-D495-6E43-A3E3-D213990A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3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52F71-EC0A-9348-BFE6-0069E39AF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1B22E4-AF09-D740-8FB5-85EB6211BB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853330-C4AD-F74C-8248-79EAC2BB3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9196CC-B8DC-444E-AC7B-72B4AB09F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ADEAF-F7C9-F34D-8277-1F8C4EDC2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834F1-5508-7247-A591-73E791771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31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3BCCDF-D8FE-724E-898E-DDE0169BA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FEBD9-CDC6-BD44-B0E6-989F97102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2E5A2-BCCF-1D48-8192-F59CC6A165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DDF98-C922-483F-97E9-3E76B0201B42}" type="datetimeFigureOut">
              <a:rPr lang="en-US" smtClean="0"/>
              <a:pPr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DEC1D-0FE3-BA4F-8CDE-105DE4299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1F756-8E19-5F4A-BEB5-9AB37EC6C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9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64" r:id="rId1"/>
    <p:sldLayoutId id="2147486365" r:id="rId2"/>
    <p:sldLayoutId id="2147486366" r:id="rId3"/>
    <p:sldLayoutId id="2147486367" r:id="rId4"/>
    <p:sldLayoutId id="2147486368" r:id="rId5"/>
    <p:sldLayoutId id="2147486369" r:id="rId6"/>
    <p:sldLayoutId id="2147486370" r:id="rId7"/>
    <p:sldLayoutId id="2147486371" r:id="rId8"/>
    <p:sldLayoutId id="2147486372" r:id="rId9"/>
    <p:sldLayoutId id="2147486373" r:id="rId10"/>
    <p:sldLayoutId id="21474863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ourceumc.org/-/media/umc-media/2020/01/13/22/34/final-version---2020-narrative-budget.ashx?la=en&amp;hash=17B2B8B89F61DAB18908FB6C04FB1A54CD8143C3" TargetMode="External"/><Relationship Id="rId2" Type="http://schemas.openxmlformats.org/officeDocument/2006/relationships/hyperlink" Target="https://www.churchleadership.com/leading-ideas/a-simple-step-by-step-process-for-creating-a-narrative-budg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enterforfaithandgiving.org/2016/01/building-a-narrative-budget/" TargetMode="External"/><Relationship Id="rId5" Type="http://schemas.openxmlformats.org/officeDocument/2006/relationships/hyperlink" Target="https://www.resourceumc.org/-/media/umc-media/2019/10/14/19/35/2015-hixsontn-narrative-budget-brochure.ashx?la=ko&amp;hash=405E2A8DD232E2DAA9D959136F06421F995DAFBA" TargetMode="External"/><Relationship Id="rId4" Type="http://schemas.openxmlformats.org/officeDocument/2006/relationships/hyperlink" Target="https://www.resourceumc.org/en/content/leader-spotlight-jamie-clark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A1EA478A-A209-5356-7100-2EC4141906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22277" b="21473"/>
          <a:stretch/>
        </p:blipFill>
        <p:spPr>
          <a:xfrm>
            <a:off x="-1" y="27317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532971-DF41-4145-A619-A9E445F14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882" y="2398143"/>
            <a:ext cx="5143500" cy="2116348"/>
          </a:xfrm>
          <a:noFill/>
        </p:spPr>
        <p:txBody>
          <a:bodyPr vert="horz" lIns="91440" tIns="45720" rIns="91440" bIns="45720" rtlCol="0" anchor="b" anchorCtr="1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>
                <a:solidFill>
                  <a:srgbClr val="FFFFFF"/>
                </a:solidFill>
              </a:rPr>
              <a:t>The Narrative </a:t>
            </a:r>
            <a:br>
              <a:rPr lang="en-US" sz="2000">
                <a:solidFill>
                  <a:srgbClr val="FFFFFF"/>
                </a:solidFill>
              </a:rPr>
            </a:br>
            <a:r>
              <a:rPr lang="en-US" sz="2000">
                <a:solidFill>
                  <a:srgbClr val="FFFFFF"/>
                </a:solidFill>
              </a:rPr>
              <a:t>    Budget</a:t>
            </a:r>
            <a:br>
              <a:rPr lang="en-US" sz="2000">
                <a:solidFill>
                  <a:srgbClr val="FFFFFF"/>
                </a:solidFill>
              </a:rPr>
            </a:br>
            <a:br>
              <a:rPr lang="en-US" sz="2000">
                <a:solidFill>
                  <a:srgbClr val="FFFFFF"/>
                </a:solidFill>
              </a:rPr>
            </a:br>
            <a:r>
              <a:rPr lang="en-US" sz="2000">
                <a:solidFill>
                  <a:srgbClr val="FFFFFF"/>
                </a:solidFill>
              </a:rPr>
              <a:t>           The Basics </a:t>
            </a:r>
            <a:br>
              <a:rPr lang="en-US" sz="2000">
                <a:solidFill>
                  <a:srgbClr val="FFFFFF"/>
                </a:solidFill>
              </a:rPr>
            </a:br>
            <a:br>
              <a:rPr lang="en-US" sz="2000">
                <a:solidFill>
                  <a:srgbClr val="FFFFFF"/>
                </a:solidFill>
              </a:rPr>
            </a:br>
            <a:r>
              <a:rPr lang="en-US" sz="2000">
                <a:solidFill>
                  <a:srgbClr val="FFFFFF"/>
                </a:solidFill>
              </a:rPr>
              <a:t>…A Webinar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C0D89C-5D3F-D444-99B4-DAAF3721F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882" y="4514492"/>
            <a:ext cx="4709518" cy="753372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Sponsored By MRD Finance Committee 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E4B7C268-7DCC-6543-984B-E3FC615A23C7}"/>
              </a:ext>
            </a:extLst>
          </p:cNvPr>
          <p:cNvSpPr txBox="1"/>
          <p:nvPr/>
        </p:nvSpPr>
        <p:spPr>
          <a:xfrm>
            <a:off x="2994259" y="3551931"/>
            <a:ext cx="7102101" cy="113667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3600" b="1" dirty="0"/>
              <a:t>WEDNESDAY, APRIL 26, 2023</a:t>
            </a:r>
          </a:p>
          <a:p>
            <a:pPr algn="ctr">
              <a:spcAft>
                <a:spcPts val="600"/>
              </a:spcAft>
            </a:pPr>
            <a:r>
              <a:rPr lang="en-US" sz="3600" b="1" dirty="0"/>
              <a:t>7:00 PM </a:t>
            </a:r>
          </a:p>
          <a:p>
            <a:pPr algn="ctr">
              <a:spcAft>
                <a:spcPts val="600"/>
              </a:spcAft>
            </a:pPr>
            <a:r>
              <a:rPr lang="en-US" sz="1250" b="1" dirty="0">
                <a:solidFill>
                  <a:srgbClr val="FFFFFF"/>
                </a:solidFill>
              </a:rPr>
              <a:t>                     7:00 p.m.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9651D77C-AB52-124A-B62E-2587432F8F43}"/>
              </a:ext>
            </a:extLst>
          </p:cNvPr>
          <p:cNvSpPr txBox="1"/>
          <p:nvPr/>
        </p:nvSpPr>
        <p:spPr>
          <a:xfrm>
            <a:off x="2125264" y="50307"/>
            <a:ext cx="91440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4400" dirty="0"/>
          </a:p>
          <a:p>
            <a:pPr algn="ctr">
              <a:spcAft>
                <a:spcPts val="600"/>
              </a:spcAft>
            </a:pPr>
            <a:r>
              <a:rPr lang="en-US" sz="4800" b="1" dirty="0"/>
              <a:t>THE NARRATIVE BUDGET</a:t>
            </a:r>
          </a:p>
          <a:p>
            <a:pPr>
              <a:spcAft>
                <a:spcPts val="600"/>
              </a:spcAft>
            </a:pPr>
            <a:r>
              <a:rPr lang="en-US" sz="4400" dirty="0"/>
              <a:t>                                </a:t>
            </a:r>
            <a:r>
              <a:rPr lang="en-US" sz="4000" b="1" i="1" dirty="0">
                <a:solidFill>
                  <a:srgbClr val="FF0000"/>
                </a:solidFill>
              </a:rPr>
              <a:t>The </a:t>
            </a:r>
            <a:r>
              <a:rPr lang="en-US" sz="4000" b="1" i="1" spc="300" dirty="0">
                <a:solidFill>
                  <a:srgbClr val="FF0000"/>
                </a:solidFill>
              </a:rPr>
              <a:t>Basics…</a:t>
            </a:r>
            <a:endParaRPr lang="en-US" sz="4000" b="1" i="1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4400" dirty="0"/>
              <a:t>                  </a:t>
            </a:r>
            <a:r>
              <a:rPr lang="en-US" sz="4000" b="1" dirty="0"/>
              <a:t>Zoom presentation</a:t>
            </a:r>
          </a:p>
        </p:txBody>
      </p:sp>
      <p:pic>
        <p:nvPicPr>
          <p:cNvPr id="460" name="Picture 459" descr="Logo&#10;&#10;Description automatically generated with low confidence">
            <a:extLst>
              <a:ext uri="{FF2B5EF4-FFF2-40B4-BE49-F238E27FC236}">
                <a16:creationId xmlns:a16="http://schemas.microsoft.com/office/drawing/2014/main" id="{5B40E326-ADB5-724C-B9F0-74AC5698F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34" y="683904"/>
            <a:ext cx="1360062" cy="1360062"/>
          </a:xfrm>
          <a:prstGeom prst="rect">
            <a:avLst/>
          </a:prstGeom>
        </p:spPr>
      </p:pic>
      <p:sp>
        <p:nvSpPr>
          <p:cNvPr id="461" name="TextBox 460">
            <a:extLst>
              <a:ext uri="{FF2B5EF4-FFF2-40B4-BE49-F238E27FC236}">
                <a16:creationId xmlns:a16="http://schemas.microsoft.com/office/drawing/2014/main" id="{DCC10156-31CE-DE44-AE00-EBA72F402AAC}"/>
              </a:ext>
            </a:extLst>
          </p:cNvPr>
          <p:cNvSpPr txBox="1"/>
          <p:nvPr/>
        </p:nvSpPr>
        <p:spPr>
          <a:xfrm>
            <a:off x="2870521" y="5075913"/>
            <a:ext cx="7349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District Ministry Leaders, Church Finance Teams, Clergy, and Treasurers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8679BD-AC93-EDC1-31BB-0B5B0F6DE68B}"/>
              </a:ext>
            </a:extLst>
          </p:cNvPr>
          <p:cNvSpPr txBox="1"/>
          <p:nvPr/>
        </p:nvSpPr>
        <p:spPr>
          <a:xfrm>
            <a:off x="12503426" y="36178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F780B3-5275-6186-7E03-1DE581F008AE}"/>
              </a:ext>
            </a:extLst>
          </p:cNvPr>
          <p:cNvSpPr txBox="1"/>
          <p:nvPr/>
        </p:nvSpPr>
        <p:spPr>
          <a:xfrm>
            <a:off x="2994259" y="5889922"/>
            <a:ext cx="7275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Rev. Dr. Donna Taylor, Chair MRD Finance Committee</a:t>
            </a:r>
          </a:p>
          <a:p>
            <a:r>
              <a:rPr lang="en-US" b="1" u="sng" dirty="0" err="1">
                <a:solidFill>
                  <a:srgbClr val="0432FF"/>
                </a:solidFill>
              </a:rPr>
              <a:t>donnataylor@vaumc.org</a:t>
            </a:r>
            <a:endParaRPr lang="en-US" b="1" u="sng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281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4DE8-5335-9052-05D1-CE8363863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9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The Narrative Budget: Resources/Links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573F1-A21E-78DF-6BB6-306161420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1" y="1325563"/>
            <a:ext cx="11833659" cy="5167312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en-US" u="none" strike="noStrike" dirty="0">
                <a:solidFill>
                  <a:srgbClr val="1155CC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  <a:hlinkClick r:id="rId2"/>
              </a:rPr>
              <a:t>https://www.churchleadership.com/leading-ideas/a-simple-step-by-step-process-for-creating-a-narrative-budget/</a:t>
            </a:r>
            <a:endParaRPr lang="en-US" u="none" strike="noStrike" dirty="0">
              <a:solidFill>
                <a:srgbClr val="222222"/>
              </a:solidFill>
              <a:effectLst/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0" indent="0" algn="l">
              <a:buNone/>
            </a:pPr>
            <a:r>
              <a:rPr lang="en-US" u="none" strike="noStrike" dirty="0">
                <a:solidFill>
                  <a:srgbClr val="222222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 </a:t>
            </a:r>
          </a:p>
          <a:p>
            <a:pPr marL="0" indent="0" algn="l">
              <a:buNone/>
            </a:pPr>
            <a:r>
              <a:rPr lang="en-US" u="none" strike="noStrike" dirty="0">
                <a:solidFill>
                  <a:srgbClr val="222222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This is a pretty neat end result of such work and might be a good inspiration on what the district sees. </a:t>
            </a:r>
          </a:p>
          <a:p>
            <a:pPr marL="0" indent="0" algn="l">
              <a:buNone/>
            </a:pPr>
            <a:r>
              <a:rPr lang="en-US" u="none" strike="noStrike" dirty="0">
                <a:solidFill>
                  <a:srgbClr val="1155CC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  <a:hlinkClick r:id="rId3"/>
              </a:rPr>
              <a:t>https://www.resourceumc.org/-/media/umc-media/2020/01/13/22/34/final-version---2020-narrative-budget.ashx?la=en&amp;hash=17B2B8B89F61DAB18908FB6C04FB1A54CD8143C3</a:t>
            </a:r>
            <a:endParaRPr lang="en-US" u="none" strike="noStrike" dirty="0">
              <a:solidFill>
                <a:srgbClr val="222222"/>
              </a:solidFill>
              <a:effectLst/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0" indent="0" algn="l">
              <a:buNone/>
            </a:pPr>
            <a:r>
              <a:rPr lang="en-US" u="none" strike="noStrike" dirty="0">
                <a:solidFill>
                  <a:srgbClr val="222222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 </a:t>
            </a:r>
          </a:p>
          <a:p>
            <a:pPr marL="0" indent="0" algn="l">
              <a:buNone/>
            </a:pPr>
            <a:r>
              <a:rPr lang="en-US" u="none" strike="noStrike" dirty="0">
                <a:solidFill>
                  <a:srgbClr val="222222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Here is more on how it was made: </a:t>
            </a:r>
            <a:r>
              <a:rPr lang="en-US" u="none" strike="noStrike" dirty="0">
                <a:solidFill>
                  <a:srgbClr val="1155CC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  <a:hlinkClick r:id="rId4"/>
              </a:rPr>
              <a:t>https://www.resourceumc.org/en/content/leader-spotlight-jamie-clark</a:t>
            </a:r>
            <a:endParaRPr lang="en-US" u="none" strike="noStrike" dirty="0">
              <a:solidFill>
                <a:srgbClr val="222222"/>
              </a:solidFill>
              <a:effectLst/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0" indent="0" algn="l">
              <a:buNone/>
            </a:pPr>
            <a:r>
              <a:rPr lang="en-US" u="none" strike="noStrike" dirty="0">
                <a:solidFill>
                  <a:srgbClr val="222222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 </a:t>
            </a:r>
          </a:p>
          <a:p>
            <a:pPr marL="0" indent="0" algn="l">
              <a:buNone/>
            </a:pPr>
            <a:r>
              <a:rPr lang="en-US" u="none" strike="noStrike" dirty="0">
                <a:solidFill>
                  <a:srgbClr val="222222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Here is another sample: </a:t>
            </a:r>
            <a:r>
              <a:rPr lang="en-US" u="none" strike="noStrike" dirty="0">
                <a:solidFill>
                  <a:srgbClr val="1155CC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  <a:hlinkClick r:id="rId5"/>
              </a:rPr>
              <a:t>https://www.resourceumc.org/-/media/umc-media/2019/10/14/19/35/2015-hixsontn-narrative-budget-brochure.ashx?la=ko&amp;hash=405E2A8DD232E2DAA9D959136F06421F995DAFBA</a:t>
            </a:r>
            <a:endParaRPr lang="en-US" u="none" strike="noStrike" dirty="0">
              <a:solidFill>
                <a:srgbClr val="222222"/>
              </a:solidFill>
              <a:effectLst/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0" indent="0" algn="l">
              <a:buNone/>
            </a:pPr>
            <a:r>
              <a:rPr lang="en-US" u="none" strike="noStrike" dirty="0">
                <a:solidFill>
                  <a:srgbClr val="222222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 </a:t>
            </a:r>
          </a:p>
          <a:p>
            <a:pPr marL="0" indent="0" algn="l">
              <a:buNone/>
            </a:pPr>
            <a:r>
              <a:rPr lang="en-US" u="none" strike="noStrike" dirty="0">
                <a:solidFill>
                  <a:srgbClr val="1155CC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  <a:hlinkClick r:id="rId6"/>
              </a:rPr>
              <a:t>https://centerforfaithandgiving.org/2016/01/building-a-narrative-budget/</a:t>
            </a:r>
            <a:endParaRPr lang="en-US" u="none" strike="noStrike" dirty="0">
              <a:solidFill>
                <a:srgbClr val="1155CC"/>
              </a:solidFill>
              <a:effectLst/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0" indent="0" algn="l">
              <a:buNone/>
            </a:pPr>
            <a:endParaRPr lang="en-US" u="none" strike="noStrike" dirty="0">
              <a:solidFill>
                <a:srgbClr val="1155CC"/>
              </a:solidFill>
              <a:effectLst/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0" indent="0">
              <a:buNone/>
            </a:pPr>
            <a:r>
              <a:rPr lang="en-US" sz="23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 Lake UMC</a:t>
            </a:r>
            <a:r>
              <a:rPr lang="en-US" sz="2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300" u="sng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</a:t>
            </a:r>
            <a:r>
              <a:rPr lang="en-US" sz="2300" u="sng" kern="100" dirty="0" err="1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www.clearlakemethodist.org</a:t>
            </a:r>
            <a:r>
              <a:rPr lang="en-US" sz="2300" u="sng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300" u="sng" kern="100" dirty="0" err="1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content.cfm?page_content</a:t>
            </a:r>
            <a:r>
              <a:rPr lang="en-US" sz="2300" u="sng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2300" u="sng" kern="100" dirty="0" err="1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announcement_include.cfm&amp;announcement_id</a:t>
            </a:r>
            <a:r>
              <a:rPr lang="en-US" sz="2300" u="sng" kern="1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=4506</a:t>
            </a:r>
          </a:p>
          <a:p>
            <a:pPr marL="0" indent="0" algn="l">
              <a:buNone/>
            </a:pPr>
            <a:endParaRPr lang="en-US" u="none" strike="noStrike" dirty="0">
              <a:solidFill>
                <a:srgbClr val="222222"/>
              </a:solidFill>
              <a:effectLst/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91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BF85B-89D2-25A8-A56F-4CF64D392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</a:t>
            </a:r>
            <a:r>
              <a:rPr lang="en-US" b="1" dirty="0">
                <a:solidFill>
                  <a:schemeClr val="tx2"/>
                </a:solidFill>
              </a:rPr>
              <a:t>The Narrative Budget</a:t>
            </a:r>
            <a:br>
              <a:rPr lang="en-US" sz="4400" b="1" dirty="0">
                <a:solidFill>
                  <a:schemeClr val="tx2"/>
                </a:solidFill>
              </a:rPr>
            </a:br>
            <a:r>
              <a:rPr lang="en-US" sz="4400" b="1" dirty="0">
                <a:solidFill>
                  <a:schemeClr val="tx2"/>
                </a:solidFill>
              </a:rPr>
              <a:t>              </a:t>
            </a:r>
            <a:r>
              <a:rPr lang="en-US" sz="4400" b="1" dirty="0">
                <a:solidFill>
                  <a:srgbClr val="FF0000"/>
                </a:solidFill>
              </a:rPr>
              <a:t>…</a:t>
            </a:r>
            <a:r>
              <a:rPr lang="en-US" sz="4400" b="1" i="1" dirty="0">
                <a:solidFill>
                  <a:srgbClr val="FF0000"/>
                </a:solidFill>
              </a:rPr>
              <a:t>focus on mission and ministry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C31FD-B95C-FF51-4A0B-EFE4BDF0E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04" y="1825625"/>
            <a:ext cx="11931604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Recorded Zoom presentation, resources, and links will be on the MRD website.</a:t>
            </a:r>
          </a:p>
          <a:p>
            <a:pPr>
              <a:lnSpc>
                <a:spcPct val="200000"/>
              </a:lnSpc>
            </a:pPr>
            <a:r>
              <a:rPr lang="en-US" sz="4000" dirty="0"/>
              <a:t>Questions? Next Steps?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600" dirty="0"/>
              <a:t>Email: Rev. Dr. Donna Taylor, Chair MRD Finance Committee at </a:t>
            </a:r>
            <a:r>
              <a:rPr lang="en-US" sz="2600" u="sng" dirty="0" err="1">
                <a:solidFill>
                  <a:srgbClr val="0432FF"/>
                </a:solidFill>
              </a:rPr>
              <a:t>donnataylor@vaumc.org</a:t>
            </a:r>
            <a:endParaRPr lang="en-US" sz="2600" u="sng" dirty="0">
              <a:solidFill>
                <a:srgbClr val="0432FF"/>
              </a:solidFill>
            </a:endParaRPr>
          </a:p>
        </p:txBody>
      </p:sp>
      <p:pic>
        <p:nvPicPr>
          <p:cNvPr id="4" name="Picture 3" descr="Logo&#10;&#10;Description automatically generated with low confidence">
            <a:extLst>
              <a:ext uri="{FF2B5EF4-FFF2-40B4-BE49-F238E27FC236}">
                <a16:creationId xmlns:a16="http://schemas.microsoft.com/office/drawing/2014/main" id="{3C765653-BD5F-B8E4-CF45-BA4EF17052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-1" b="-1"/>
          <a:stretch/>
        </p:blipFill>
        <p:spPr>
          <a:xfrm>
            <a:off x="838200" y="200963"/>
            <a:ext cx="1653885" cy="1653885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969719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D8E57A-9AA0-47CB-B60B-90A53E81B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E88246-4DBD-1610-FAD5-CEC4A9FE5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016" y="0"/>
            <a:ext cx="8956227" cy="1874537"/>
          </a:xfrm>
        </p:spPr>
        <p:txBody>
          <a:bodyPr anchor="b">
            <a:normAutofit/>
          </a:bodyPr>
          <a:lstStyle/>
          <a:p>
            <a:r>
              <a:rPr lang="en-US" sz="6600" b="1" dirty="0">
                <a:solidFill>
                  <a:schemeClr val="tx2"/>
                </a:solidFill>
              </a:rPr>
              <a:t>The Narrative Budget</a:t>
            </a:r>
            <a:br>
              <a:rPr lang="en-US" sz="4000" b="1" dirty="0">
                <a:solidFill>
                  <a:schemeClr val="tx2"/>
                </a:solidFill>
              </a:rPr>
            </a:br>
            <a:r>
              <a:rPr lang="en-US" sz="4000" b="1" dirty="0">
                <a:solidFill>
                  <a:schemeClr val="tx2"/>
                </a:solidFill>
              </a:rPr>
              <a:t>              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Picture 3" descr="Logo&#10;&#10;Description automatically generated with low confidence">
            <a:extLst>
              <a:ext uri="{FF2B5EF4-FFF2-40B4-BE49-F238E27FC236}">
                <a16:creationId xmlns:a16="http://schemas.microsoft.com/office/drawing/2014/main" id="{B964F712-B93A-A2CF-93FB-7938F9CA13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-1" b="-1"/>
          <a:stretch/>
        </p:blipFill>
        <p:spPr>
          <a:xfrm>
            <a:off x="379101" y="146237"/>
            <a:ext cx="1653885" cy="1653885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FB6FA19-CDFD-4139-9F54-9FB78EB54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61914" y="2568561"/>
            <a:ext cx="1856074" cy="1856075"/>
            <a:chOff x="1461914" y="2568561"/>
            <a:chExt cx="1856074" cy="185607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2305E1F-41AC-4102-B6BD-6F03214CC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74848" y="2626928"/>
              <a:ext cx="1830205" cy="1739341"/>
            </a:xfrm>
            <a:custGeom>
              <a:avLst/>
              <a:gdLst>
                <a:gd name="connsiteX0" fmla="*/ 1313677 w 2347850"/>
                <a:gd name="connsiteY0" fmla="*/ 248889 h 2231287"/>
                <a:gd name="connsiteX1" fmla="*/ 1643910 w 2347850"/>
                <a:gd name="connsiteY1" fmla="*/ 317582 h 2231287"/>
                <a:gd name="connsiteX2" fmla="*/ 1883217 w 2347850"/>
                <a:gd name="connsiteY2" fmla="*/ 502382 h 2231287"/>
                <a:gd name="connsiteX3" fmla="*/ 2098962 w 2347850"/>
                <a:gd name="connsiteY3" fmla="*/ 1169031 h 2231287"/>
                <a:gd name="connsiteX4" fmla="*/ 2007537 w 2347850"/>
                <a:gd name="connsiteY4" fmla="*/ 1427585 h 2231287"/>
                <a:gd name="connsiteX5" fmla="*/ 1717333 w 2347850"/>
                <a:gd name="connsiteY5" fmla="*/ 1685350 h 2231287"/>
                <a:gd name="connsiteX6" fmla="*/ 1651750 w 2347850"/>
                <a:gd name="connsiteY6" fmla="*/ 1736165 h 2231287"/>
                <a:gd name="connsiteX7" fmla="*/ 1386103 w 2347850"/>
                <a:gd name="connsiteY7" fmla="*/ 1919057 h 2231287"/>
                <a:gd name="connsiteX8" fmla="*/ 1140118 w 2347850"/>
                <a:gd name="connsiteY8" fmla="*/ 1982399 h 2231287"/>
                <a:gd name="connsiteX9" fmla="*/ 757700 w 2347850"/>
                <a:gd name="connsiteY9" fmla="*/ 1882927 h 2231287"/>
                <a:gd name="connsiteX10" fmla="*/ 466832 w 2347850"/>
                <a:gd name="connsiteY10" fmla="*/ 1586002 h 2231287"/>
                <a:gd name="connsiteX11" fmla="*/ 390589 w 2347850"/>
                <a:gd name="connsiteY11" fmla="*/ 1478773 h 2231287"/>
                <a:gd name="connsiteX12" fmla="*/ 248889 w 2347850"/>
                <a:gd name="connsiteY12" fmla="*/ 1169031 h 2231287"/>
                <a:gd name="connsiteX13" fmla="*/ 334714 w 2347850"/>
                <a:gd name="connsiteY13" fmla="*/ 828136 h 2231287"/>
                <a:gd name="connsiteX14" fmla="*/ 574228 w 2347850"/>
                <a:gd name="connsiteY14" fmla="*/ 531378 h 2231287"/>
                <a:gd name="connsiteX15" fmla="*/ 922672 w 2347850"/>
                <a:gd name="connsiteY15" fmla="*/ 324136 h 2231287"/>
                <a:gd name="connsiteX16" fmla="*/ 1313677 w 2347850"/>
                <a:gd name="connsiteY16" fmla="*/ 248889 h 2231287"/>
                <a:gd name="connsiteX17" fmla="*/ 1313677 w 2347850"/>
                <a:gd name="connsiteY17" fmla="*/ 0 h 2231287"/>
                <a:gd name="connsiteX18" fmla="*/ 0 w 2347850"/>
                <a:gd name="connsiteY18" fmla="*/ 1169031 h 2231287"/>
                <a:gd name="connsiteX19" fmla="*/ 260877 w 2347850"/>
                <a:gd name="connsiteY19" fmla="*/ 1725712 h 2231287"/>
                <a:gd name="connsiteX20" fmla="*/ 1140118 w 2347850"/>
                <a:gd name="connsiteY20" fmla="*/ 2231288 h 2231287"/>
                <a:gd name="connsiteX21" fmla="*/ 1805025 w 2347850"/>
                <a:gd name="connsiteY21" fmla="*/ 1932248 h 2231287"/>
                <a:gd name="connsiteX22" fmla="*/ 2347851 w 2347850"/>
                <a:gd name="connsiteY22" fmla="*/ 1169031 h 2231287"/>
                <a:gd name="connsiteX23" fmla="*/ 1313677 w 2347850"/>
                <a:gd name="connsiteY23" fmla="*/ 0 h 2231287"/>
                <a:gd name="connsiteX24" fmla="*/ 1313677 w 2347850"/>
                <a:gd name="connsiteY24" fmla="*/ 0 h 223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47850" h="2231287">
                  <a:moveTo>
                    <a:pt x="1313677" y="248889"/>
                  </a:moveTo>
                  <a:cubicBezTo>
                    <a:pt x="1434678" y="248889"/>
                    <a:pt x="1545807" y="271994"/>
                    <a:pt x="1643910" y="317582"/>
                  </a:cubicBezTo>
                  <a:cubicBezTo>
                    <a:pt x="1735543" y="360142"/>
                    <a:pt x="1816017" y="422323"/>
                    <a:pt x="1883217" y="502382"/>
                  </a:cubicBezTo>
                  <a:cubicBezTo>
                    <a:pt x="2022346" y="668183"/>
                    <a:pt x="2098962" y="904960"/>
                    <a:pt x="2098962" y="1169031"/>
                  </a:cubicBezTo>
                  <a:cubicBezTo>
                    <a:pt x="2098962" y="1269623"/>
                    <a:pt x="2071626" y="1346945"/>
                    <a:pt x="2007537" y="1427585"/>
                  </a:cubicBezTo>
                  <a:cubicBezTo>
                    <a:pt x="1938014" y="1515069"/>
                    <a:pt x="1830826" y="1597783"/>
                    <a:pt x="1717333" y="1685350"/>
                  </a:cubicBezTo>
                  <a:cubicBezTo>
                    <a:pt x="1695970" y="1701819"/>
                    <a:pt x="1673902" y="1718868"/>
                    <a:pt x="1651750" y="1736165"/>
                  </a:cubicBezTo>
                  <a:cubicBezTo>
                    <a:pt x="1557297" y="1809961"/>
                    <a:pt x="1472136" y="1874672"/>
                    <a:pt x="1386103" y="1919057"/>
                  </a:cubicBezTo>
                  <a:cubicBezTo>
                    <a:pt x="1302311" y="1962281"/>
                    <a:pt x="1224159" y="1982399"/>
                    <a:pt x="1140118" y="1982399"/>
                  </a:cubicBezTo>
                  <a:cubicBezTo>
                    <a:pt x="992029" y="1982399"/>
                    <a:pt x="866921" y="1949878"/>
                    <a:pt x="757700" y="1882927"/>
                  </a:cubicBezTo>
                  <a:cubicBezTo>
                    <a:pt x="654661" y="1819792"/>
                    <a:pt x="559543" y="1722642"/>
                    <a:pt x="466832" y="1586002"/>
                  </a:cubicBezTo>
                  <a:cubicBezTo>
                    <a:pt x="440616" y="1547383"/>
                    <a:pt x="415188" y="1512497"/>
                    <a:pt x="390589" y="1478773"/>
                  </a:cubicBezTo>
                  <a:cubicBezTo>
                    <a:pt x="292320" y="1344041"/>
                    <a:pt x="248889" y="1279786"/>
                    <a:pt x="248889" y="1169031"/>
                  </a:cubicBezTo>
                  <a:cubicBezTo>
                    <a:pt x="248889" y="1053131"/>
                    <a:pt x="277760" y="938435"/>
                    <a:pt x="334714" y="828136"/>
                  </a:cubicBezTo>
                  <a:cubicBezTo>
                    <a:pt x="390175" y="720740"/>
                    <a:pt x="472972" y="618115"/>
                    <a:pt x="574228" y="531378"/>
                  </a:cubicBezTo>
                  <a:cubicBezTo>
                    <a:pt x="675609" y="444515"/>
                    <a:pt x="796112" y="372835"/>
                    <a:pt x="922672" y="324136"/>
                  </a:cubicBezTo>
                  <a:cubicBezTo>
                    <a:pt x="1050601" y="274898"/>
                    <a:pt x="1185831" y="248889"/>
                    <a:pt x="1313677" y="248889"/>
                  </a:cubicBezTo>
                  <a:moveTo>
                    <a:pt x="1313677" y="0"/>
                  </a:moveTo>
                  <a:cubicBezTo>
                    <a:pt x="661505" y="0"/>
                    <a:pt x="0" y="523372"/>
                    <a:pt x="0" y="1169031"/>
                  </a:cubicBezTo>
                  <a:cubicBezTo>
                    <a:pt x="0" y="1411158"/>
                    <a:pt x="134276" y="1539128"/>
                    <a:pt x="260877" y="1725712"/>
                  </a:cubicBezTo>
                  <a:cubicBezTo>
                    <a:pt x="471852" y="2036698"/>
                    <a:pt x="734927" y="2231288"/>
                    <a:pt x="1140118" y="2231288"/>
                  </a:cubicBezTo>
                  <a:cubicBezTo>
                    <a:pt x="1413356" y="2231288"/>
                    <a:pt x="1605540" y="2088135"/>
                    <a:pt x="1805025" y="1932248"/>
                  </a:cubicBezTo>
                  <a:cubicBezTo>
                    <a:pt x="2078885" y="1718245"/>
                    <a:pt x="2347851" y="1542613"/>
                    <a:pt x="2347851" y="1169031"/>
                  </a:cubicBezTo>
                  <a:cubicBezTo>
                    <a:pt x="2347851" y="523372"/>
                    <a:pt x="1962032" y="0"/>
                    <a:pt x="1313677" y="0"/>
                  </a:cubicBezTo>
                  <a:lnTo>
                    <a:pt x="1313677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4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91B306C-913A-4683-B348-6BA8DAD11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74848" y="2626928"/>
              <a:ext cx="1830205" cy="1739341"/>
            </a:xfrm>
            <a:custGeom>
              <a:avLst/>
              <a:gdLst>
                <a:gd name="connsiteX0" fmla="*/ 1313677 w 2347850"/>
                <a:gd name="connsiteY0" fmla="*/ 207407 h 2231287"/>
                <a:gd name="connsiteX1" fmla="*/ 1661416 w 2347850"/>
                <a:gd name="connsiteY1" fmla="*/ 279958 h 2231287"/>
                <a:gd name="connsiteX2" fmla="*/ 1915033 w 2347850"/>
                <a:gd name="connsiteY2" fmla="*/ 475709 h 2231287"/>
                <a:gd name="connsiteX3" fmla="*/ 2140444 w 2347850"/>
                <a:gd name="connsiteY3" fmla="*/ 1169031 h 2231287"/>
                <a:gd name="connsiteX4" fmla="*/ 2040017 w 2347850"/>
                <a:gd name="connsiteY4" fmla="*/ 1453386 h 2231287"/>
                <a:gd name="connsiteX5" fmla="*/ 1742678 w 2347850"/>
                <a:gd name="connsiteY5" fmla="*/ 1718162 h 2231287"/>
                <a:gd name="connsiteX6" fmla="*/ 1677303 w 2347850"/>
                <a:gd name="connsiteY6" fmla="*/ 1768811 h 2231287"/>
                <a:gd name="connsiteX7" fmla="*/ 1140118 w 2347850"/>
                <a:gd name="connsiteY7" fmla="*/ 2023881 h 2231287"/>
                <a:gd name="connsiteX8" fmla="*/ 432486 w 2347850"/>
                <a:gd name="connsiteY8" fmla="*/ 1609273 h 2231287"/>
                <a:gd name="connsiteX9" fmla="*/ 357072 w 2347850"/>
                <a:gd name="connsiteY9" fmla="*/ 1503205 h 2231287"/>
                <a:gd name="connsiteX10" fmla="*/ 207407 w 2347850"/>
                <a:gd name="connsiteY10" fmla="*/ 1169031 h 2231287"/>
                <a:gd name="connsiteX11" fmla="*/ 297837 w 2347850"/>
                <a:gd name="connsiteY11" fmla="*/ 809137 h 2231287"/>
                <a:gd name="connsiteX12" fmla="*/ 547223 w 2347850"/>
                <a:gd name="connsiteY12" fmla="*/ 499893 h 2231287"/>
                <a:gd name="connsiteX13" fmla="*/ 907780 w 2347850"/>
                <a:gd name="connsiteY13" fmla="*/ 285434 h 2231287"/>
                <a:gd name="connsiteX14" fmla="*/ 1313677 w 2347850"/>
                <a:gd name="connsiteY14" fmla="*/ 207407 h 2231287"/>
                <a:gd name="connsiteX15" fmla="*/ 1313677 w 2347850"/>
                <a:gd name="connsiteY15" fmla="*/ 0 h 2231287"/>
                <a:gd name="connsiteX16" fmla="*/ 0 w 2347850"/>
                <a:gd name="connsiteY16" fmla="*/ 1169031 h 2231287"/>
                <a:gd name="connsiteX17" fmla="*/ 260877 w 2347850"/>
                <a:gd name="connsiteY17" fmla="*/ 1725712 h 2231287"/>
                <a:gd name="connsiteX18" fmla="*/ 1140118 w 2347850"/>
                <a:gd name="connsiteY18" fmla="*/ 2231288 h 2231287"/>
                <a:gd name="connsiteX19" fmla="*/ 1805025 w 2347850"/>
                <a:gd name="connsiteY19" fmla="*/ 1932248 h 2231287"/>
                <a:gd name="connsiteX20" fmla="*/ 2347851 w 2347850"/>
                <a:gd name="connsiteY20" fmla="*/ 1169031 h 2231287"/>
                <a:gd name="connsiteX21" fmla="*/ 1313677 w 2347850"/>
                <a:gd name="connsiteY21" fmla="*/ 0 h 2231287"/>
                <a:gd name="connsiteX22" fmla="*/ 1313677 w 2347850"/>
                <a:gd name="connsiteY22" fmla="*/ 0 h 223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47850" h="2231287">
                  <a:moveTo>
                    <a:pt x="1313677" y="207407"/>
                  </a:moveTo>
                  <a:cubicBezTo>
                    <a:pt x="1440776" y="207407"/>
                    <a:pt x="1557753" y="231840"/>
                    <a:pt x="1661416" y="279958"/>
                  </a:cubicBezTo>
                  <a:cubicBezTo>
                    <a:pt x="1758565" y="325090"/>
                    <a:pt x="1843893" y="390963"/>
                    <a:pt x="1915033" y="475709"/>
                  </a:cubicBezTo>
                  <a:cubicBezTo>
                    <a:pt x="2060384" y="648978"/>
                    <a:pt x="2140444" y="895211"/>
                    <a:pt x="2140444" y="1169031"/>
                  </a:cubicBezTo>
                  <a:cubicBezTo>
                    <a:pt x="2140444" y="1278293"/>
                    <a:pt x="2109457" y="1365985"/>
                    <a:pt x="2040017" y="1453386"/>
                  </a:cubicBezTo>
                  <a:cubicBezTo>
                    <a:pt x="1967383" y="1544811"/>
                    <a:pt x="1858245" y="1629019"/>
                    <a:pt x="1742678" y="1718162"/>
                  </a:cubicBezTo>
                  <a:cubicBezTo>
                    <a:pt x="1721356" y="1734589"/>
                    <a:pt x="1699330" y="1751596"/>
                    <a:pt x="1677303" y="1768811"/>
                  </a:cubicBezTo>
                  <a:cubicBezTo>
                    <a:pt x="1480142" y="1922873"/>
                    <a:pt x="1336242" y="2023881"/>
                    <a:pt x="1140118" y="2023881"/>
                  </a:cubicBezTo>
                  <a:cubicBezTo>
                    <a:pt x="841286" y="2023881"/>
                    <a:pt x="629647" y="1899893"/>
                    <a:pt x="432486" y="1609273"/>
                  </a:cubicBezTo>
                  <a:cubicBezTo>
                    <a:pt x="406684" y="1571235"/>
                    <a:pt x="381464" y="1536639"/>
                    <a:pt x="357072" y="1503205"/>
                  </a:cubicBezTo>
                  <a:cubicBezTo>
                    <a:pt x="255982" y="1364616"/>
                    <a:pt x="207407" y="1292521"/>
                    <a:pt x="207407" y="1169031"/>
                  </a:cubicBezTo>
                  <a:cubicBezTo>
                    <a:pt x="207407" y="1046453"/>
                    <a:pt x="237855" y="925369"/>
                    <a:pt x="297837" y="809137"/>
                  </a:cubicBezTo>
                  <a:cubicBezTo>
                    <a:pt x="356533" y="695437"/>
                    <a:pt x="440450" y="591360"/>
                    <a:pt x="547223" y="499893"/>
                  </a:cubicBezTo>
                  <a:cubicBezTo>
                    <a:pt x="652172" y="409961"/>
                    <a:pt x="776823" y="335792"/>
                    <a:pt x="907780" y="285434"/>
                  </a:cubicBezTo>
                  <a:cubicBezTo>
                    <a:pt x="1042305" y="233624"/>
                    <a:pt x="1178903" y="207407"/>
                    <a:pt x="1313677" y="207407"/>
                  </a:cubicBezTo>
                  <a:moveTo>
                    <a:pt x="1313677" y="0"/>
                  </a:moveTo>
                  <a:cubicBezTo>
                    <a:pt x="661505" y="0"/>
                    <a:pt x="0" y="523372"/>
                    <a:pt x="0" y="1169031"/>
                  </a:cubicBezTo>
                  <a:cubicBezTo>
                    <a:pt x="0" y="1411158"/>
                    <a:pt x="134276" y="1539128"/>
                    <a:pt x="260877" y="1725712"/>
                  </a:cubicBezTo>
                  <a:cubicBezTo>
                    <a:pt x="471852" y="2036698"/>
                    <a:pt x="734927" y="2231288"/>
                    <a:pt x="1140118" y="2231288"/>
                  </a:cubicBezTo>
                  <a:cubicBezTo>
                    <a:pt x="1413356" y="2231288"/>
                    <a:pt x="1605540" y="2088135"/>
                    <a:pt x="1805025" y="1932248"/>
                  </a:cubicBezTo>
                  <a:cubicBezTo>
                    <a:pt x="2078885" y="1718245"/>
                    <a:pt x="2347851" y="1542613"/>
                    <a:pt x="2347851" y="1169031"/>
                  </a:cubicBezTo>
                  <a:cubicBezTo>
                    <a:pt x="2347851" y="523372"/>
                    <a:pt x="1962032" y="0"/>
                    <a:pt x="1313677" y="0"/>
                  </a:cubicBezTo>
                  <a:lnTo>
                    <a:pt x="1313677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4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1D24448-8140-4FC5-BB72-4210B1046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69998" y="2626928"/>
              <a:ext cx="1835055" cy="1751376"/>
            </a:xfrm>
            <a:custGeom>
              <a:avLst/>
              <a:gdLst>
                <a:gd name="connsiteX0" fmla="*/ 0 w 2360305"/>
                <a:gd name="connsiteY0" fmla="*/ 1176076 h 2262110"/>
                <a:gd name="connsiteX1" fmla="*/ 23022 w 2360305"/>
                <a:gd name="connsiteY1" fmla="*/ 955271 h 2262110"/>
                <a:gd name="connsiteX2" fmla="*/ 92213 w 2360305"/>
                <a:gd name="connsiteY2" fmla="*/ 743715 h 2262110"/>
                <a:gd name="connsiteX3" fmla="*/ 351638 w 2360305"/>
                <a:gd name="connsiteY3" fmla="*/ 384444 h 2262110"/>
                <a:gd name="connsiteX4" fmla="*/ 523662 w 2360305"/>
                <a:gd name="connsiteY4" fmla="*/ 243698 h 2262110"/>
                <a:gd name="connsiteX5" fmla="*/ 715929 w 2360305"/>
                <a:gd name="connsiteY5" fmla="*/ 131946 h 2262110"/>
                <a:gd name="connsiteX6" fmla="*/ 1142731 w 2360305"/>
                <a:gd name="connsiteY6" fmla="*/ 8705 h 2262110"/>
                <a:gd name="connsiteX7" fmla="*/ 1366109 w 2360305"/>
                <a:gd name="connsiteY7" fmla="*/ 2192 h 2262110"/>
                <a:gd name="connsiteX8" fmla="*/ 1587579 w 2360305"/>
                <a:gd name="connsiteY8" fmla="*/ 36581 h 2262110"/>
                <a:gd name="connsiteX9" fmla="*/ 1798304 w 2360305"/>
                <a:gd name="connsiteY9" fmla="*/ 116391 h 2262110"/>
                <a:gd name="connsiteX10" fmla="*/ 1985013 w 2360305"/>
                <a:gd name="connsiteY10" fmla="*/ 243283 h 2262110"/>
                <a:gd name="connsiteX11" fmla="*/ 2134304 w 2360305"/>
                <a:gd name="connsiteY11" fmla="*/ 411407 h 2262110"/>
                <a:gd name="connsiteX12" fmla="*/ 2150399 w 2360305"/>
                <a:gd name="connsiteY12" fmla="*/ 434388 h 2262110"/>
                <a:gd name="connsiteX13" fmla="*/ 2165830 w 2360305"/>
                <a:gd name="connsiteY13" fmla="*/ 457783 h 2262110"/>
                <a:gd name="connsiteX14" fmla="*/ 2180805 w 2360305"/>
                <a:gd name="connsiteY14" fmla="*/ 481428 h 2262110"/>
                <a:gd name="connsiteX15" fmla="*/ 2195241 w 2360305"/>
                <a:gd name="connsiteY15" fmla="*/ 505404 h 2262110"/>
                <a:gd name="connsiteX16" fmla="*/ 2247964 w 2360305"/>
                <a:gd name="connsiteY16" fmla="*/ 604047 h 2262110"/>
                <a:gd name="connsiteX17" fmla="*/ 2320141 w 2360305"/>
                <a:gd name="connsiteY17" fmla="*/ 814773 h 2262110"/>
                <a:gd name="connsiteX18" fmla="*/ 2337066 w 2360305"/>
                <a:gd name="connsiteY18" fmla="*/ 924408 h 2262110"/>
                <a:gd name="connsiteX19" fmla="*/ 2348058 w 2360305"/>
                <a:gd name="connsiteY19" fmla="*/ 1034127 h 2262110"/>
                <a:gd name="connsiteX20" fmla="*/ 2356811 w 2360305"/>
                <a:gd name="connsiteY20" fmla="*/ 1143845 h 2262110"/>
                <a:gd name="connsiteX21" fmla="*/ 2358595 w 2360305"/>
                <a:gd name="connsiteY21" fmla="*/ 1171348 h 2262110"/>
                <a:gd name="connsiteX22" fmla="*/ 2359383 w 2360305"/>
                <a:gd name="connsiteY22" fmla="*/ 1185493 h 2262110"/>
                <a:gd name="connsiteX23" fmla="*/ 2359963 w 2360305"/>
                <a:gd name="connsiteY23" fmla="*/ 1199887 h 2262110"/>
                <a:gd name="connsiteX24" fmla="*/ 2359175 w 2360305"/>
                <a:gd name="connsiteY24" fmla="*/ 1257878 h 2262110"/>
                <a:gd name="connsiteX25" fmla="*/ 2300106 w 2360305"/>
                <a:gd name="connsiteY25" fmla="*/ 1485653 h 2262110"/>
                <a:gd name="connsiteX26" fmla="*/ 2168817 w 2360305"/>
                <a:gd name="connsiteY26" fmla="*/ 1679081 h 2262110"/>
                <a:gd name="connsiteX27" fmla="*/ 2088799 w 2360305"/>
                <a:gd name="connsiteY27" fmla="*/ 1759721 h 2262110"/>
                <a:gd name="connsiteX28" fmla="*/ 2005380 w 2360305"/>
                <a:gd name="connsiteY28" fmla="*/ 1833018 h 2262110"/>
                <a:gd name="connsiteX29" fmla="*/ 1835928 w 2360305"/>
                <a:gd name="connsiteY29" fmla="*/ 1965095 h 2262110"/>
                <a:gd name="connsiteX30" fmla="*/ 1793285 w 2360305"/>
                <a:gd name="connsiteY30" fmla="*/ 1997326 h 2262110"/>
                <a:gd name="connsiteX31" fmla="*/ 1749481 w 2360305"/>
                <a:gd name="connsiteY31" fmla="*/ 2029765 h 2262110"/>
                <a:gd name="connsiteX32" fmla="*/ 1704598 w 2360305"/>
                <a:gd name="connsiteY32" fmla="*/ 2061789 h 2262110"/>
                <a:gd name="connsiteX33" fmla="*/ 1658304 w 2360305"/>
                <a:gd name="connsiteY33" fmla="*/ 2092900 h 2262110"/>
                <a:gd name="connsiteX34" fmla="*/ 1561113 w 2360305"/>
                <a:gd name="connsiteY34" fmla="*/ 2151306 h 2262110"/>
                <a:gd name="connsiteX35" fmla="*/ 1456580 w 2360305"/>
                <a:gd name="connsiteY35" fmla="*/ 2200959 h 2262110"/>
                <a:gd name="connsiteX36" fmla="*/ 1229096 w 2360305"/>
                <a:gd name="connsiteY36" fmla="*/ 2258079 h 2262110"/>
                <a:gd name="connsiteX37" fmla="*/ 1170524 w 2360305"/>
                <a:gd name="connsiteY37" fmla="*/ 2261771 h 2262110"/>
                <a:gd name="connsiteX38" fmla="*/ 1155881 w 2360305"/>
                <a:gd name="connsiteY38" fmla="*/ 2262103 h 2262110"/>
                <a:gd name="connsiteX39" fmla="*/ 1141280 w 2360305"/>
                <a:gd name="connsiteY39" fmla="*/ 2262020 h 2262110"/>
                <a:gd name="connsiteX40" fmla="*/ 1126720 w 2360305"/>
                <a:gd name="connsiteY40" fmla="*/ 2261854 h 2262110"/>
                <a:gd name="connsiteX41" fmla="*/ 1112574 w 2360305"/>
                <a:gd name="connsiteY41" fmla="*/ 2261314 h 2262110"/>
                <a:gd name="connsiteX42" fmla="*/ 999579 w 2360305"/>
                <a:gd name="connsiteY42" fmla="*/ 2252313 h 2262110"/>
                <a:gd name="connsiteX43" fmla="*/ 887289 w 2360305"/>
                <a:gd name="connsiteY43" fmla="*/ 2232485 h 2262110"/>
                <a:gd name="connsiteX44" fmla="*/ 776989 w 2360305"/>
                <a:gd name="connsiteY44" fmla="*/ 2201415 h 2262110"/>
                <a:gd name="connsiteX45" fmla="*/ 565849 w 2360305"/>
                <a:gd name="connsiteY45" fmla="*/ 2107999 h 2262110"/>
                <a:gd name="connsiteX46" fmla="*/ 387893 w 2360305"/>
                <a:gd name="connsiteY46" fmla="*/ 1962565 h 2262110"/>
                <a:gd name="connsiteX47" fmla="*/ 315757 w 2360305"/>
                <a:gd name="connsiteY47" fmla="*/ 1875039 h 2262110"/>
                <a:gd name="connsiteX48" fmla="*/ 252747 w 2360305"/>
                <a:gd name="connsiteY48" fmla="*/ 1782369 h 2262110"/>
                <a:gd name="connsiteX49" fmla="*/ 238021 w 2360305"/>
                <a:gd name="connsiteY49" fmla="*/ 1758766 h 2262110"/>
                <a:gd name="connsiteX50" fmla="*/ 223958 w 2360305"/>
                <a:gd name="connsiteY50" fmla="*/ 1735869 h 2262110"/>
                <a:gd name="connsiteX51" fmla="*/ 196207 w 2360305"/>
                <a:gd name="connsiteY51" fmla="*/ 1691484 h 2262110"/>
                <a:gd name="connsiteX52" fmla="*/ 138714 w 2360305"/>
                <a:gd name="connsiteY52" fmla="*/ 1600805 h 2262110"/>
                <a:gd name="connsiteX53" fmla="*/ 82590 w 2360305"/>
                <a:gd name="connsiteY53" fmla="*/ 1504942 h 2262110"/>
                <a:gd name="connsiteX54" fmla="*/ 57286 w 2360305"/>
                <a:gd name="connsiteY54" fmla="*/ 1454127 h 2262110"/>
                <a:gd name="connsiteX55" fmla="*/ 35799 w 2360305"/>
                <a:gd name="connsiteY55" fmla="*/ 1400947 h 2262110"/>
                <a:gd name="connsiteX56" fmla="*/ 19330 w 2360305"/>
                <a:gd name="connsiteY56" fmla="*/ 1345777 h 2262110"/>
                <a:gd name="connsiteX57" fmla="*/ 13191 w 2360305"/>
                <a:gd name="connsiteY57" fmla="*/ 1317653 h 2262110"/>
                <a:gd name="connsiteX58" fmla="*/ 10495 w 2360305"/>
                <a:gd name="connsiteY58" fmla="*/ 1303549 h 2262110"/>
                <a:gd name="connsiteX59" fmla="*/ 8255 w 2360305"/>
                <a:gd name="connsiteY59" fmla="*/ 1289404 h 2262110"/>
                <a:gd name="connsiteX60" fmla="*/ 0 w 2360305"/>
                <a:gd name="connsiteY60" fmla="*/ 1176076 h 2262110"/>
                <a:gd name="connsiteX61" fmla="*/ 67573 w 2360305"/>
                <a:gd name="connsiteY61" fmla="*/ 1176076 h 2262110"/>
                <a:gd name="connsiteX62" fmla="*/ 79105 w 2360305"/>
                <a:gd name="connsiteY62" fmla="*/ 1275715 h 2262110"/>
                <a:gd name="connsiteX63" fmla="*/ 113161 w 2360305"/>
                <a:gd name="connsiteY63" fmla="*/ 1368924 h 2262110"/>
                <a:gd name="connsiteX64" fmla="*/ 136930 w 2360305"/>
                <a:gd name="connsiteY64" fmla="*/ 1412811 h 2262110"/>
                <a:gd name="connsiteX65" fmla="*/ 164225 w 2360305"/>
                <a:gd name="connsiteY65" fmla="*/ 1455288 h 2262110"/>
                <a:gd name="connsiteX66" fmla="*/ 227277 w 2360305"/>
                <a:gd name="connsiteY66" fmla="*/ 1537380 h 2262110"/>
                <a:gd name="connsiteX67" fmla="*/ 295514 w 2360305"/>
                <a:gd name="connsiteY67" fmla="*/ 1620094 h 2262110"/>
                <a:gd name="connsiteX68" fmla="*/ 329446 w 2360305"/>
                <a:gd name="connsiteY68" fmla="*/ 1663276 h 2262110"/>
                <a:gd name="connsiteX69" fmla="*/ 345748 w 2360305"/>
                <a:gd name="connsiteY69" fmla="*/ 1684473 h 2262110"/>
                <a:gd name="connsiteX70" fmla="*/ 361718 w 2360305"/>
                <a:gd name="connsiteY70" fmla="*/ 1704758 h 2262110"/>
                <a:gd name="connsiteX71" fmla="*/ 498939 w 2360305"/>
                <a:gd name="connsiteY71" fmla="*/ 1854672 h 2262110"/>
                <a:gd name="connsiteX72" fmla="*/ 571905 w 2360305"/>
                <a:gd name="connsiteY72" fmla="*/ 1922121 h 2262110"/>
                <a:gd name="connsiteX73" fmla="*/ 648314 w 2360305"/>
                <a:gd name="connsiteY73" fmla="*/ 1984301 h 2262110"/>
                <a:gd name="connsiteX74" fmla="*/ 819010 w 2360305"/>
                <a:gd name="connsiteY74" fmla="*/ 2082654 h 2262110"/>
                <a:gd name="connsiteX75" fmla="*/ 914500 w 2360305"/>
                <a:gd name="connsiteY75" fmla="*/ 2110446 h 2262110"/>
                <a:gd name="connsiteX76" fmla="*/ 938974 w 2360305"/>
                <a:gd name="connsiteY76" fmla="*/ 2115341 h 2262110"/>
                <a:gd name="connsiteX77" fmla="*/ 963656 w 2360305"/>
                <a:gd name="connsiteY77" fmla="*/ 2119448 h 2262110"/>
                <a:gd name="connsiteX78" fmla="*/ 1013475 w 2360305"/>
                <a:gd name="connsiteY78" fmla="*/ 2125338 h 2262110"/>
                <a:gd name="connsiteX79" fmla="*/ 1038530 w 2360305"/>
                <a:gd name="connsiteY79" fmla="*/ 2127246 h 2262110"/>
                <a:gd name="connsiteX80" fmla="*/ 1063668 w 2360305"/>
                <a:gd name="connsiteY80" fmla="*/ 2128574 h 2262110"/>
                <a:gd name="connsiteX81" fmla="*/ 1088888 w 2360305"/>
                <a:gd name="connsiteY81" fmla="*/ 2129155 h 2262110"/>
                <a:gd name="connsiteX82" fmla="*/ 1114151 w 2360305"/>
                <a:gd name="connsiteY82" fmla="*/ 2129030 h 2262110"/>
                <a:gd name="connsiteX83" fmla="*/ 1126803 w 2360305"/>
                <a:gd name="connsiteY83" fmla="*/ 2128906 h 2262110"/>
                <a:gd name="connsiteX84" fmla="*/ 1138998 w 2360305"/>
                <a:gd name="connsiteY84" fmla="*/ 2128366 h 2262110"/>
                <a:gd name="connsiteX85" fmla="*/ 1151152 w 2360305"/>
                <a:gd name="connsiteY85" fmla="*/ 2127744 h 2262110"/>
                <a:gd name="connsiteX86" fmla="*/ 1163265 w 2360305"/>
                <a:gd name="connsiteY86" fmla="*/ 2126749 h 2262110"/>
                <a:gd name="connsiteX87" fmla="*/ 1211300 w 2360305"/>
                <a:gd name="connsiteY87" fmla="*/ 2120817 h 2262110"/>
                <a:gd name="connsiteX88" fmla="*/ 1394275 w 2360305"/>
                <a:gd name="connsiteY88" fmla="*/ 2060752 h 2262110"/>
                <a:gd name="connsiteX89" fmla="*/ 1563312 w 2360305"/>
                <a:gd name="connsiteY89" fmla="*/ 1955430 h 2262110"/>
                <a:gd name="connsiteX90" fmla="*/ 1604296 w 2360305"/>
                <a:gd name="connsiteY90" fmla="*/ 1924485 h 2262110"/>
                <a:gd name="connsiteX91" fmla="*/ 1645279 w 2360305"/>
                <a:gd name="connsiteY91" fmla="*/ 1892503 h 2262110"/>
                <a:gd name="connsiteX92" fmla="*/ 1728284 w 2360305"/>
                <a:gd name="connsiteY92" fmla="*/ 1826132 h 2262110"/>
                <a:gd name="connsiteX93" fmla="*/ 1898897 w 2360305"/>
                <a:gd name="connsiteY93" fmla="*/ 1697664 h 2262110"/>
                <a:gd name="connsiteX94" fmla="*/ 2057854 w 2360305"/>
                <a:gd name="connsiteY94" fmla="*/ 1569901 h 2262110"/>
                <a:gd name="connsiteX95" fmla="*/ 2184953 w 2360305"/>
                <a:gd name="connsiteY95" fmla="*/ 1423472 h 2262110"/>
                <a:gd name="connsiteX96" fmla="*/ 2228260 w 2360305"/>
                <a:gd name="connsiteY96" fmla="*/ 1338352 h 2262110"/>
                <a:gd name="connsiteX97" fmla="*/ 2254642 w 2360305"/>
                <a:gd name="connsiteY97" fmla="*/ 1245350 h 2262110"/>
                <a:gd name="connsiteX98" fmla="*/ 2261943 w 2360305"/>
                <a:gd name="connsiteY98" fmla="*/ 1196568 h 2262110"/>
                <a:gd name="connsiteX99" fmla="*/ 2263146 w 2360305"/>
                <a:gd name="connsiteY99" fmla="*/ 1184207 h 2262110"/>
                <a:gd name="connsiteX100" fmla="*/ 2264058 w 2360305"/>
                <a:gd name="connsiteY100" fmla="*/ 1171596 h 2262110"/>
                <a:gd name="connsiteX101" fmla="*/ 2265386 w 2360305"/>
                <a:gd name="connsiteY101" fmla="*/ 1145546 h 2262110"/>
                <a:gd name="connsiteX102" fmla="*/ 2263104 w 2360305"/>
                <a:gd name="connsiteY102" fmla="*/ 1041386 h 2262110"/>
                <a:gd name="connsiteX103" fmla="*/ 2248461 w 2360305"/>
                <a:gd name="connsiteY103" fmla="*/ 938512 h 2262110"/>
                <a:gd name="connsiteX104" fmla="*/ 2223614 w 2360305"/>
                <a:gd name="connsiteY104" fmla="*/ 838127 h 2262110"/>
                <a:gd name="connsiteX105" fmla="*/ 2159442 w 2360305"/>
                <a:gd name="connsiteY105" fmla="*/ 643371 h 2262110"/>
                <a:gd name="connsiteX106" fmla="*/ 2115721 w 2360305"/>
                <a:gd name="connsiteY106" fmla="*/ 550909 h 2262110"/>
                <a:gd name="connsiteX107" fmla="*/ 2102986 w 2360305"/>
                <a:gd name="connsiteY107" fmla="*/ 528758 h 2262110"/>
                <a:gd name="connsiteX108" fmla="*/ 2089587 w 2360305"/>
                <a:gd name="connsiteY108" fmla="*/ 507022 h 2262110"/>
                <a:gd name="connsiteX109" fmla="*/ 2075401 w 2360305"/>
                <a:gd name="connsiteY109" fmla="*/ 485783 h 2262110"/>
                <a:gd name="connsiteX110" fmla="*/ 2060592 w 2360305"/>
                <a:gd name="connsiteY110" fmla="*/ 465001 h 2262110"/>
                <a:gd name="connsiteX111" fmla="*/ 1920384 w 2360305"/>
                <a:gd name="connsiteY111" fmla="*/ 318696 h 2262110"/>
                <a:gd name="connsiteX112" fmla="*/ 1751596 w 2360305"/>
                <a:gd name="connsiteY112" fmla="*/ 208438 h 2262110"/>
                <a:gd name="connsiteX113" fmla="*/ 1561653 w 2360305"/>
                <a:gd name="connsiteY113" fmla="*/ 139206 h 2262110"/>
                <a:gd name="connsiteX114" fmla="*/ 1360094 w 2360305"/>
                <a:gd name="connsiteY114" fmla="*/ 110501 h 2262110"/>
                <a:gd name="connsiteX115" fmla="*/ 1155840 w 2360305"/>
                <a:gd name="connsiteY115" fmla="*/ 117801 h 2262110"/>
                <a:gd name="connsiteX116" fmla="*/ 955360 w 2360305"/>
                <a:gd name="connsiteY116" fmla="*/ 159946 h 2262110"/>
                <a:gd name="connsiteX117" fmla="*/ 763591 w 2360305"/>
                <a:gd name="connsiteY117" fmla="*/ 233286 h 2262110"/>
                <a:gd name="connsiteX118" fmla="*/ 420912 w 2360305"/>
                <a:gd name="connsiteY118" fmla="*/ 458613 h 2262110"/>
                <a:gd name="connsiteX119" fmla="*/ 280830 w 2360305"/>
                <a:gd name="connsiteY119" fmla="*/ 608983 h 2262110"/>
                <a:gd name="connsiteX120" fmla="*/ 170074 w 2360305"/>
                <a:gd name="connsiteY120" fmla="*/ 781671 h 2262110"/>
                <a:gd name="connsiteX121" fmla="*/ 94910 w 2360305"/>
                <a:gd name="connsiteY121" fmla="*/ 972568 h 2262110"/>
                <a:gd name="connsiteX122" fmla="*/ 67573 w 2360305"/>
                <a:gd name="connsiteY122" fmla="*/ 1176076 h 226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2360305" h="2262110">
                  <a:moveTo>
                    <a:pt x="0" y="1176076"/>
                  </a:moveTo>
                  <a:cubicBezTo>
                    <a:pt x="207" y="1102032"/>
                    <a:pt x="7923" y="1027988"/>
                    <a:pt x="23022" y="955271"/>
                  </a:cubicBezTo>
                  <a:cubicBezTo>
                    <a:pt x="38080" y="882595"/>
                    <a:pt x="61144" y="811330"/>
                    <a:pt x="92213" y="743715"/>
                  </a:cubicBezTo>
                  <a:cubicBezTo>
                    <a:pt x="154643" y="608486"/>
                    <a:pt x="245114" y="487484"/>
                    <a:pt x="351638" y="384444"/>
                  </a:cubicBezTo>
                  <a:cubicBezTo>
                    <a:pt x="405025" y="332924"/>
                    <a:pt x="462726" y="285926"/>
                    <a:pt x="523662" y="243698"/>
                  </a:cubicBezTo>
                  <a:cubicBezTo>
                    <a:pt x="584681" y="201511"/>
                    <a:pt x="648895" y="163929"/>
                    <a:pt x="715929" y="131946"/>
                  </a:cubicBezTo>
                  <a:cubicBezTo>
                    <a:pt x="850163" y="68438"/>
                    <a:pt x="994684" y="26459"/>
                    <a:pt x="1142731" y="8705"/>
                  </a:cubicBezTo>
                  <a:cubicBezTo>
                    <a:pt x="1216734" y="-48"/>
                    <a:pt x="1291816" y="-2163"/>
                    <a:pt x="1366109" y="2192"/>
                  </a:cubicBezTo>
                  <a:cubicBezTo>
                    <a:pt x="1440527" y="6714"/>
                    <a:pt x="1514903" y="17789"/>
                    <a:pt x="1587579" y="36581"/>
                  </a:cubicBezTo>
                  <a:cubicBezTo>
                    <a:pt x="1660254" y="55330"/>
                    <a:pt x="1731229" y="81878"/>
                    <a:pt x="1798304" y="116391"/>
                  </a:cubicBezTo>
                  <a:cubicBezTo>
                    <a:pt x="1865297" y="150903"/>
                    <a:pt x="1928722" y="193090"/>
                    <a:pt x="1985013" y="243283"/>
                  </a:cubicBezTo>
                  <a:cubicBezTo>
                    <a:pt x="2041344" y="293434"/>
                    <a:pt x="2090873" y="350554"/>
                    <a:pt x="2134304" y="411407"/>
                  </a:cubicBezTo>
                  <a:lnTo>
                    <a:pt x="2150399" y="434388"/>
                  </a:lnTo>
                  <a:lnTo>
                    <a:pt x="2165830" y="457783"/>
                  </a:lnTo>
                  <a:cubicBezTo>
                    <a:pt x="2170808" y="465665"/>
                    <a:pt x="2175910" y="473505"/>
                    <a:pt x="2180805" y="481428"/>
                  </a:cubicBezTo>
                  <a:lnTo>
                    <a:pt x="2195241" y="505404"/>
                  </a:lnTo>
                  <a:cubicBezTo>
                    <a:pt x="2214115" y="537594"/>
                    <a:pt x="2231910" y="570406"/>
                    <a:pt x="2247964" y="604047"/>
                  </a:cubicBezTo>
                  <a:cubicBezTo>
                    <a:pt x="2280153" y="671330"/>
                    <a:pt x="2304959" y="742139"/>
                    <a:pt x="2320141" y="814773"/>
                  </a:cubicBezTo>
                  <a:cubicBezTo>
                    <a:pt x="2327691" y="851111"/>
                    <a:pt x="2332959" y="887739"/>
                    <a:pt x="2337066" y="924408"/>
                  </a:cubicBezTo>
                  <a:cubicBezTo>
                    <a:pt x="2341255" y="961037"/>
                    <a:pt x="2344615" y="997623"/>
                    <a:pt x="2348058" y="1034127"/>
                  </a:cubicBezTo>
                  <a:cubicBezTo>
                    <a:pt x="2351336" y="1070672"/>
                    <a:pt x="2354239" y="1107217"/>
                    <a:pt x="2356811" y="1143845"/>
                  </a:cubicBezTo>
                  <a:lnTo>
                    <a:pt x="2358595" y="1171348"/>
                  </a:lnTo>
                  <a:cubicBezTo>
                    <a:pt x="2358926" y="1175869"/>
                    <a:pt x="2359134" y="1180722"/>
                    <a:pt x="2359383" y="1185493"/>
                  </a:cubicBezTo>
                  <a:cubicBezTo>
                    <a:pt x="2359632" y="1190263"/>
                    <a:pt x="2359881" y="1195075"/>
                    <a:pt x="2359963" y="1199887"/>
                  </a:cubicBezTo>
                  <a:cubicBezTo>
                    <a:pt x="2360586" y="1219093"/>
                    <a:pt x="2360378" y="1238465"/>
                    <a:pt x="2359175" y="1257878"/>
                  </a:cubicBezTo>
                  <a:cubicBezTo>
                    <a:pt x="2354695" y="1335573"/>
                    <a:pt x="2333830" y="1413848"/>
                    <a:pt x="2300106" y="1485653"/>
                  </a:cubicBezTo>
                  <a:cubicBezTo>
                    <a:pt x="2266464" y="1557664"/>
                    <a:pt x="2220088" y="1622293"/>
                    <a:pt x="2168817" y="1679081"/>
                  </a:cubicBezTo>
                  <a:cubicBezTo>
                    <a:pt x="2143181" y="1707578"/>
                    <a:pt x="2116260" y="1734292"/>
                    <a:pt x="2088799" y="1759721"/>
                  </a:cubicBezTo>
                  <a:cubicBezTo>
                    <a:pt x="2061338" y="1785149"/>
                    <a:pt x="2033504" y="1809623"/>
                    <a:pt x="2005380" y="1833018"/>
                  </a:cubicBezTo>
                  <a:cubicBezTo>
                    <a:pt x="1949256" y="1880017"/>
                    <a:pt x="1891887" y="1922867"/>
                    <a:pt x="1835928" y="1965095"/>
                  </a:cubicBezTo>
                  <a:lnTo>
                    <a:pt x="1793285" y="1997326"/>
                  </a:lnTo>
                  <a:cubicBezTo>
                    <a:pt x="1778850" y="2008153"/>
                    <a:pt x="1764290" y="2019063"/>
                    <a:pt x="1749481" y="2029765"/>
                  </a:cubicBezTo>
                  <a:cubicBezTo>
                    <a:pt x="1734713" y="2040509"/>
                    <a:pt x="1719780" y="2051211"/>
                    <a:pt x="1704598" y="2061789"/>
                  </a:cubicBezTo>
                  <a:cubicBezTo>
                    <a:pt x="1689374" y="2072283"/>
                    <a:pt x="1674026" y="2082695"/>
                    <a:pt x="1658304" y="2092900"/>
                  </a:cubicBezTo>
                  <a:cubicBezTo>
                    <a:pt x="1627028" y="2113350"/>
                    <a:pt x="1594755" y="2133178"/>
                    <a:pt x="1561113" y="2151306"/>
                  </a:cubicBezTo>
                  <a:cubicBezTo>
                    <a:pt x="1527513" y="2169516"/>
                    <a:pt x="1492752" y="2186440"/>
                    <a:pt x="1456580" y="2200959"/>
                  </a:cubicBezTo>
                  <a:cubicBezTo>
                    <a:pt x="1384568" y="2230411"/>
                    <a:pt x="1307205" y="2250280"/>
                    <a:pt x="1229096" y="2258079"/>
                  </a:cubicBezTo>
                  <a:cubicBezTo>
                    <a:pt x="1209558" y="2259946"/>
                    <a:pt x="1190020" y="2261356"/>
                    <a:pt x="1170524" y="2261771"/>
                  </a:cubicBezTo>
                  <a:lnTo>
                    <a:pt x="1155881" y="2262103"/>
                  </a:lnTo>
                  <a:cubicBezTo>
                    <a:pt x="1151028" y="2262144"/>
                    <a:pt x="1146133" y="2262020"/>
                    <a:pt x="1141280" y="2262020"/>
                  </a:cubicBezTo>
                  <a:lnTo>
                    <a:pt x="1126720" y="2261854"/>
                  </a:lnTo>
                  <a:lnTo>
                    <a:pt x="1112574" y="2261314"/>
                  </a:lnTo>
                  <a:cubicBezTo>
                    <a:pt x="1074909" y="2260112"/>
                    <a:pt x="1037161" y="2257125"/>
                    <a:pt x="999579" y="2252313"/>
                  </a:cubicBezTo>
                  <a:cubicBezTo>
                    <a:pt x="961955" y="2247750"/>
                    <a:pt x="924414" y="2241196"/>
                    <a:pt x="887289" y="2232485"/>
                  </a:cubicBezTo>
                  <a:cubicBezTo>
                    <a:pt x="850204" y="2223691"/>
                    <a:pt x="813410" y="2213279"/>
                    <a:pt x="776989" y="2201415"/>
                  </a:cubicBezTo>
                  <a:cubicBezTo>
                    <a:pt x="704272" y="2177481"/>
                    <a:pt x="632385" y="2147697"/>
                    <a:pt x="565849" y="2107999"/>
                  </a:cubicBezTo>
                  <a:cubicBezTo>
                    <a:pt x="499271" y="2068384"/>
                    <a:pt x="439828" y="2018150"/>
                    <a:pt x="387893" y="1962565"/>
                  </a:cubicBezTo>
                  <a:cubicBezTo>
                    <a:pt x="361801" y="1934814"/>
                    <a:pt x="338074" y="1905279"/>
                    <a:pt x="315757" y="1875039"/>
                  </a:cubicBezTo>
                  <a:cubicBezTo>
                    <a:pt x="293564" y="1844675"/>
                    <a:pt x="272450" y="1813854"/>
                    <a:pt x="252747" y="1782369"/>
                  </a:cubicBezTo>
                  <a:cubicBezTo>
                    <a:pt x="247686" y="1774571"/>
                    <a:pt x="242915" y="1766648"/>
                    <a:pt x="238021" y="1758766"/>
                  </a:cubicBezTo>
                  <a:lnTo>
                    <a:pt x="223958" y="1735869"/>
                  </a:lnTo>
                  <a:cubicBezTo>
                    <a:pt x="214957" y="1721060"/>
                    <a:pt x="205624" y="1706376"/>
                    <a:pt x="196207" y="1691484"/>
                  </a:cubicBezTo>
                  <a:lnTo>
                    <a:pt x="138714" y="1600805"/>
                  </a:lnTo>
                  <a:cubicBezTo>
                    <a:pt x="119425" y="1569901"/>
                    <a:pt x="100385" y="1538085"/>
                    <a:pt x="82590" y="1504942"/>
                  </a:cubicBezTo>
                  <a:cubicBezTo>
                    <a:pt x="73713" y="1488349"/>
                    <a:pt x="65126" y="1471466"/>
                    <a:pt x="57286" y="1454127"/>
                  </a:cubicBezTo>
                  <a:cubicBezTo>
                    <a:pt x="49487" y="1436746"/>
                    <a:pt x="42228" y="1419033"/>
                    <a:pt x="35799" y="1400947"/>
                  </a:cubicBezTo>
                  <a:cubicBezTo>
                    <a:pt x="29493" y="1382820"/>
                    <a:pt x="23893" y="1364444"/>
                    <a:pt x="19330" y="1345777"/>
                  </a:cubicBezTo>
                  <a:cubicBezTo>
                    <a:pt x="17173" y="1336444"/>
                    <a:pt x="14975" y="1327069"/>
                    <a:pt x="13191" y="1317653"/>
                  </a:cubicBezTo>
                  <a:lnTo>
                    <a:pt x="10495" y="1303549"/>
                  </a:lnTo>
                  <a:lnTo>
                    <a:pt x="8255" y="1289404"/>
                  </a:lnTo>
                  <a:cubicBezTo>
                    <a:pt x="2447" y="1251656"/>
                    <a:pt x="0" y="1213700"/>
                    <a:pt x="0" y="1176076"/>
                  </a:cubicBezTo>
                  <a:close/>
                  <a:moveTo>
                    <a:pt x="67573" y="1176076"/>
                  </a:moveTo>
                  <a:cubicBezTo>
                    <a:pt x="67947" y="1209842"/>
                    <a:pt x="71265" y="1243359"/>
                    <a:pt x="79105" y="1275715"/>
                  </a:cubicBezTo>
                  <a:cubicBezTo>
                    <a:pt x="86821" y="1308112"/>
                    <a:pt x="98809" y="1339099"/>
                    <a:pt x="113161" y="1368924"/>
                  </a:cubicBezTo>
                  <a:cubicBezTo>
                    <a:pt x="120421" y="1383816"/>
                    <a:pt x="128468" y="1398417"/>
                    <a:pt x="136930" y="1412811"/>
                  </a:cubicBezTo>
                  <a:cubicBezTo>
                    <a:pt x="145517" y="1427164"/>
                    <a:pt x="154684" y="1441309"/>
                    <a:pt x="164225" y="1455288"/>
                  </a:cubicBezTo>
                  <a:cubicBezTo>
                    <a:pt x="183555" y="1483164"/>
                    <a:pt x="205043" y="1510210"/>
                    <a:pt x="227277" y="1537380"/>
                  </a:cubicBezTo>
                  <a:cubicBezTo>
                    <a:pt x="249511" y="1564592"/>
                    <a:pt x="272741" y="1591804"/>
                    <a:pt x="295514" y="1620094"/>
                  </a:cubicBezTo>
                  <a:cubicBezTo>
                    <a:pt x="306921" y="1634198"/>
                    <a:pt x="318204" y="1648633"/>
                    <a:pt x="329446" y="1663276"/>
                  </a:cubicBezTo>
                  <a:lnTo>
                    <a:pt x="345748" y="1684473"/>
                  </a:lnTo>
                  <a:cubicBezTo>
                    <a:pt x="351099" y="1691235"/>
                    <a:pt x="356201" y="1698162"/>
                    <a:pt x="361718" y="1704758"/>
                  </a:cubicBezTo>
                  <a:cubicBezTo>
                    <a:pt x="404776" y="1758435"/>
                    <a:pt x="451484" y="1807839"/>
                    <a:pt x="498939" y="1854672"/>
                  </a:cubicBezTo>
                  <a:cubicBezTo>
                    <a:pt x="522791" y="1877984"/>
                    <a:pt x="547058" y="1900509"/>
                    <a:pt x="571905" y="1922121"/>
                  </a:cubicBezTo>
                  <a:cubicBezTo>
                    <a:pt x="596752" y="1943732"/>
                    <a:pt x="622056" y="1964639"/>
                    <a:pt x="648314" y="1984301"/>
                  </a:cubicBezTo>
                  <a:cubicBezTo>
                    <a:pt x="700622" y="2023709"/>
                    <a:pt x="757037" y="2058926"/>
                    <a:pt x="819010" y="2082654"/>
                  </a:cubicBezTo>
                  <a:cubicBezTo>
                    <a:pt x="849914" y="2094518"/>
                    <a:pt x="881937" y="2103602"/>
                    <a:pt x="914500" y="2110446"/>
                  </a:cubicBezTo>
                  <a:cubicBezTo>
                    <a:pt x="922672" y="2112064"/>
                    <a:pt x="930761" y="2113931"/>
                    <a:pt x="938974" y="2115341"/>
                  </a:cubicBezTo>
                  <a:lnTo>
                    <a:pt x="963656" y="2119448"/>
                  </a:lnTo>
                  <a:cubicBezTo>
                    <a:pt x="980207" y="2121646"/>
                    <a:pt x="996758" y="2123969"/>
                    <a:pt x="1013475" y="2125338"/>
                  </a:cubicBezTo>
                  <a:cubicBezTo>
                    <a:pt x="1021813" y="2126127"/>
                    <a:pt x="1030151" y="2126873"/>
                    <a:pt x="1038530" y="2127246"/>
                  </a:cubicBezTo>
                  <a:cubicBezTo>
                    <a:pt x="1046909" y="2127661"/>
                    <a:pt x="1055247" y="2128325"/>
                    <a:pt x="1063668" y="2128574"/>
                  </a:cubicBezTo>
                  <a:lnTo>
                    <a:pt x="1088888" y="2129155"/>
                  </a:lnTo>
                  <a:cubicBezTo>
                    <a:pt x="1097268" y="2129362"/>
                    <a:pt x="1105730" y="2129072"/>
                    <a:pt x="1114151" y="2129030"/>
                  </a:cubicBezTo>
                  <a:lnTo>
                    <a:pt x="1126803" y="2128906"/>
                  </a:lnTo>
                  <a:cubicBezTo>
                    <a:pt x="1130909" y="2128781"/>
                    <a:pt x="1134933" y="2128532"/>
                    <a:pt x="1138998" y="2128366"/>
                  </a:cubicBezTo>
                  <a:cubicBezTo>
                    <a:pt x="1143063" y="2128159"/>
                    <a:pt x="1147128" y="2128034"/>
                    <a:pt x="1151152" y="2127744"/>
                  </a:cubicBezTo>
                  <a:lnTo>
                    <a:pt x="1163265" y="2126749"/>
                  </a:lnTo>
                  <a:cubicBezTo>
                    <a:pt x="1179401" y="2125463"/>
                    <a:pt x="1195413" y="2123306"/>
                    <a:pt x="1211300" y="2120817"/>
                  </a:cubicBezTo>
                  <a:cubicBezTo>
                    <a:pt x="1274891" y="2110281"/>
                    <a:pt x="1336035" y="2089664"/>
                    <a:pt x="1394275" y="2060752"/>
                  </a:cubicBezTo>
                  <a:cubicBezTo>
                    <a:pt x="1452722" y="2032171"/>
                    <a:pt x="1508349" y="1995584"/>
                    <a:pt x="1563312" y="1955430"/>
                  </a:cubicBezTo>
                  <a:cubicBezTo>
                    <a:pt x="1577042" y="1945433"/>
                    <a:pt x="1590690" y="1935021"/>
                    <a:pt x="1604296" y="1924485"/>
                  </a:cubicBezTo>
                  <a:cubicBezTo>
                    <a:pt x="1617984" y="1913990"/>
                    <a:pt x="1631632" y="1903329"/>
                    <a:pt x="1645279" y="1892503"/>
                  </a:cubicBezTo>
                  <a:lnTo>
                    <a:pt x="1728284" y="1826132"/>
                  </a:lnTo>
                  <a:cubicBezTo>
                    <a:pt x="1785238" y="1780959"/>
                    <a:pt x="1842731" y="1738897"/>
                    <a:pt x="1898897" y="1697664"/>
                  </a:cubicBezTo>
                  <a:cubicBezTo>
                    <a:pt x="1955021" y="1656432"/>
                    <a:pt x="2009030" y="1614784"/>
                    <a:pt x="2057854" y="1569901"/>
                  </a:cubicBezTo>
                  <a:cubicBezTo>
                    <a:pt x="2106678" y="1525101"/>
                    <a:pt x="2150772" y="1477356"/>
                    <a:pt x="2184953" y="1423472"/>
                  </a:cubicBezTo>
                  <a:cubicBezTo>
                    <a:pt x="2202044" y="1396550"/>
                    <a:pt x="2216645" y="1368177"/>
                    <a:pt x="2228260" y="1338352"/>
                  </a:cubicBezTo>
                  <a:cubicBezTo>
                    <a:pt x="2239958" y="1308568"/>
                    <a:pt x="2248378" y="1277374"/>
                    <a:pt x="2254642" y="1245350"/>
                  </a:cubicBezTo>
                  <a:cubicBezTo>
                    <a:pt x="2257753" y="1229339"/>
                    <a:pt x="2260242" y="1213036"/>
                    <a:pt x="2261943" y="1196568"/>
                  </a:cubicBezTo>
                  <a:cubicBezTo>
                    <a:pt x="2262441" y="1192462"/>
                    <a:pt x="2262772" y="1188313"/>
                    <a:pt x="2263146" y="1184207"/>
                  </a:cubicBezTo>
                  <a:cubicBezTo>
                    <a:pt x="2263478" y="1180059"/>
                    <a:pt x="2263893" y="1175993"/>
                    <a:pt x="2264058" y="1171596"/>
                  </a:cubicBezTo>
                  <a:lnTo>
                    <a:pt x="2265386" y="1145546"/>
                  </a:lnTo>
                  <a:cubicBezTo>
                    <a:pt x="2266589" y="1110785"/>
                    <a:pt x="2265842" y="1075982"/>
                    <a:pt x="2263104" y="1041386"/>
                  </a:cubicBezTo>
                  <a:cubicBezTo>
                    <a:pt x="2260449" y="1006749"/>
                    <a:pt x="2255347" y="972402"/>
                    <a:pt x="2248461" y="938512"/>
                  </a:cubicBezTo>
                  <a:cubicBezTo>
                    <a:pt x="2241492" y="904622"/>
                    <a:pt x="2232781" y="871188"/>
                    <a:pt x="2223614" y="838127"/>
                  </a:cubicBezTo>
                  <a:cubicBezTo>
                    <a:pt x="2205321" y="771964"/>
                    <a:pt x="2185119" y="706672"/>
                    <a:pt x="2159442" y="643371"/>
                  </a:cubicBezTo>
                  <a:cubicBezTo>
                    <a:pt x="2146583" y="611763"/>
                    <a:pt x="2132230" y="580734"/>
                    <a:pt x="2115721" y="550909"/>
                  </a:cubicBezTo>
                  <a:cubicBezTo>
                    <a:pt x="2111697" y="543401"/>
                    <a:pt x="2107258" y="536100"/>
                    <a:pt x="2102986" y="528758"/>
                  </a:cubicBezTo>
                  <a:cubicBezTo>
                    <a:pt x="2098589" y="521457"/>
                    <a:pt x="2094026" y="514281"/>
                    <a:pt x="2089587" y="507022"/>
                  </a:cubicBezTo>
                  <a:lnTo>
                    <a:pt x="2075401" y="485783"/>
                  </a:lnTo>
                  <a:lnTo>
                    <a:pt x="2060592" y="465001"/>
                  </a:lnTo>
                  <a:cubicBezTo>
                    <a:pt x="2020064" y="410370"/>
                    <a:pt x="1972485" y="361505"/>
                    <a:pt x="1920384" y="318696"/>
                  </a:cubicBezTo>
                  <a:cubicBezTo>
                    <a:pt x="1868408" y="275763"/>
                    <a:pt x="1811952" y="238429"/>
                    <a:pt x="1751596" y="208438"/>
                  </a:cubicBezTo>
                  <a:cubicBezTo>
                    <a:pt x="1691282" y="178364"/>
                    <a:pt x="1627442" y="155301"/>
                    <a:pt x="1561653" y="139206"/>
                  </a:cubicBezTo>
                  <a:cubicBezTo>
                    <a:pt x="1495863" y="123069"/>
                    <a:pt x="1428248" y="113778"/>
                    <a:pt x="1360094" y="110501"/>
                  </a:cubicBezTo>
                  <a:cubicBezTo>
                    <a:pt x="1291816" y="107058"/>
                    <a:pt x="1223620" y="109339"/>
                    <a:pt x="1155840" y="117801"/>
                  </a:cubicBezTo>
                  <a:cubicBezTo>
                    <a:pt x="1088100" y="126305"/>
                    <a:pt x="1020983" y="140533"/>
                    <a:pt x="955360" y="159946"/>
                  </a:cubicBezTo>
                  <a:cubicBezTo>
                    <a:pt x="889694" y="179277"/>
                    <a:pt x="825647" y="204290"/>
                    <a:pt x="763591" y="233286"/>
                  </a:cubicBezTo>
                  <a:cubicBezTo>
                    <a:pt x="639105" y="290655"/>
                    <a:pt x="522874" y="366732"/>
                    <a:pt x="420912" y="458613"/>
                  </a:cubicBezTo>
                  <a:cubicBezTo>
                    <a:pt x="370098" y="504699"/>
                    <a:pt x="323016" y="554974"/>
                    <a:pt x="280830" y="608983"/>
                  </a:cubicBezTo>
                  <a:cubicBezTo>
                    <a:pt x="238560" y="662909"/>
                    <a:pt x="201268" y="720734"/>
                    <a:pt x="170074" y="781671"/>
                  </a:cubicBezTo>
                  <a:cubicBezTo>
                    <a:pt x="138880" y="842565"/>
                    <a:pt x="112913" y="906322"/>
                    <a:pt x="94910" y="972568"/>
                  </a:cubicBezTo>
                  <a:cubicBezTo>
                    <a:pt x="76907" y="1038648"/>
                    <a:pt x="67532" y="1107342"/>
                    <a:pt x="67573" y="1176076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4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3B6306-FE6A-4A49-9332-465E6ECCD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61914" y="2568561"/>
              <a:ext cx="1856074" cy="1856075"/>
            </a:xfrm>
            <a:custGeom>
              <a:avLst/>
              <a:gdLst>
                <a:gd name="connsiteX0" fmla="*/ 1190518 w 2381036"/>
                <a:gd name="connsiteY0" fmla="*/ 0 h 2381036"/>
                <a:gd name="connsiteX1" fmla="*/ 0 w 2381036"/>
                <a:gd name="connsiteY1" fmla="*/ 1190518 h 2381036"/>
                <a:gd name="connsiteX2" fmla="*/ 1190518 w 2381036"/>
                <a:gd name="connsiteY2" fmla="*/ 2381036 h 2381036"/>
                <a:gd name="connsiteX3" fmla="*/ 2381036 w 2381036"/>
                <a:gd name="connsiteY3" fmla="*/ 1190518 h 2381036"/>
                <a:gd name="connsiteX4" fmla="*/ 1190518 w 2381036"/>
                <a:gd name="connsiteY4" fmla="*/ 0 h 2381036"/>
                <a:gd name="connsiteX5" fmla="*/ 2143804 w 2381036"/>
                <a:gd name="connsiteY5" fmla="*/ 573647 h 2381036"/>
                <a:gd name="connsiteX6" fmla="*/ 2168693 w 2381036"/>
                <a:gd name="connsiteY6" fmla="*/ 623176 h 2381036"/>
                <a:gd name="connsiteX7" fmla="*/ 2191051 w 2381036"/>
                <a:gd name="connsiteY7" fmla="*/ 673783 h 2381036"/>
                <a:gd name="connsiteX8" fmla="*/ 2258085 w 2381036"/>
                <a:gd name="connsiteY8" fmla="*/ 884883 h 2381036"/>
                <a:gd name="connsiteX9" fmla="*/ 2291436 w 2381036"/>
                <a:gd name="connsiteY9" fmla="*/ 1104029 h 2381036"/>
                <a:gd name="connsiteX10" fmla="*/ 2296912 w 2381036"/>
                <a:gd name="connsiteY10" fmla="*/ 1214702 h 2381036"/>
                <a:gd name="connsiteX11" fmla="*/ 2297161 w 2381036"/>
                <a:gd name="connsiteY11" fmla="*/ 1234571 h 2381036"/>
                <a:gd name="connsiteX12" fmla="*/ 2297202 w 2381036"/>
                <a:gd name="connsiteY12" fmla="*/ 1242494 h 2381036"/>
                <a:gd name="connsiteX13" fmla="*/ 2297078 w 2381036"/>
                <a:gd name="connsiteY13" fmla="*/ 1267549 h 2381036"/>
                <a:gd name="connsiteX14" fmla="*/ 2297036 w 2381036"/>
                <a:gd name="connsiteY14" fmla="*/ 1269582 h 2381036"/>
                <a:gd name="connsiteX15" fmla="*/ 2293925 w 2381036"/>
                <a:gd name="connsiteY15" fmla="*/ 1322056 h 2381036"/>
                <a:gd name="connsiteX16" fmla="*/ 2238962 w 2381036"/>
                <a:gd name="connsiteY16" fmla="*/ 1518885 h 2381036"/>
                <a:gd name="connsiteX17" fmla="*/ 2186364 w 2381036"/>
                <a:gd name="connsiteY17" fmla="*/ 1606785 h 2381036"/>
                <a:gd name="connsiteX18" fmla="*/ 2119869 w 2381036"/>
                <a:gd name="connsiteY18" fmla="*/ 1687507 h 2381036"/>
                <a:gd name="connsiteX19" fmla="*/ 1959087 w 2381036"/>
                <a:gd name="connsiteY19" fmla="*/ 1833854 h 2381036"/>
                <a:gd name="connsiteX20" fmla="*/ 1855549 w 2381036"/>
                <a:gd name="connsiteY20" fmla="*/ 1915490 h 2381036"/>
                <a:gd name="connsiteX21" fmla="*/ 1780385 w 2381036"/>
                <a:gd name="connsiteY21" fmla="*/ 1974352 h 2381036"/>
                <a:gd name="connsiteX22" fmla="*/ 1735792 w 2381036"/>
                <a:gd name="connsiteY22" fmla="*/ 2010026 h 2381036"/>
                <a:gd name="connsiteX23" fmla="*/ 1692070 w 2381036"/>
                <a:gd name="connsiteY23" fmla="*/ 2044124 h 2381036"/>
                <a:gd name="connsiteX24" fmla="*/ 1603508 w 2381036"/>
                <a:gd name="connsiteY24" fmla="*/ 2108461 h 2381036"/>
                <a:gd name="connsiteX25" fmla="*/ 1512912 w 2381036"/>
                <a:gd name="connsiteY25" fmla="*/ 2165042 h 2381036"/>
                <a:gd name="connsiteX26" fmla="*/ 1419537 w 2381036"/>
                <a:gd name="connsiteY26" fmla="*/ 2211336 h 2381036"/>
                <a:gd name="connsiteX27" fmla="*/ 1222915 w 2381036"/>
                <a:gd name="connsiteY27" fmla="*/ 2264473 h 2381036"/>
                <a:gd name="connsiteX28" fmla="*/ 1172059 w 2381036"/>
                <a:gd name="connsiteY28" fmla="*/ 2268912 h 2381036"/>
                <a:gd name="connsiteX29" fmla="*/ 1159075 w 2381036"/>
                <a:gd name="connsiteY29" fmla="*/ 2269575 h 2381036"/>
                <a:gd name="connsiteX30" fmla="*/ 1146174 w 2381036"/>
                <a:gd name="connsiteY30" fmla="*/ 2269907 h 2381036"/>
                <a:gd name="connsiteX31" fmla="*/ 1146050 w 2381036"/>
                <a:gd name="connsiteY31" fmla="*/ 2269907 h 2381036"/>
                <a:gd name="connsiteX32" fmla="*/ 1145925 w 2381036"/>
                <a:gd name="connsiteY32" fmla="*/ 2269907 h 2381036"/>
                <a:gd name="connsiteX33" fmla="*/ 1132195 w 2381036"/>
                <a:gd name="connsiteY33" fmla="*/ 2270115 h 2381036"/>
                <a:gd name="connsiteX34" fmla="*/ 1125143 w 2381036"/>
                <a:gd name="connsiteY34" fmla="*/ 2270073 h 2381036"/>
                <a:gd name="connsiteX35" fmla="*/ 1119792 w 2381036"/>
                <a:gd name="connsiteY35" fmla="*/ 2270073 h 2381036"/>
                <a:gd name="connsiteX36" fmla="*/ 1013226 w 2381036"/>
                <a:gd name="connsiteY36" fmla="*/ 2265427 h 2381036"/>
                <a:gd name="connsiteX37" fmla="*/ 961748 w 2381036"/>
                <a:gd name="connsiteY37" fmla="*/ 2259578 h 2381036"/>
                <a:gd name="connsiteX38" fmla="*/ 910477 w 2381036"/>
                <a:gd name="connsiteY38" fmla="*/ 2250950 h 2381036"/>
                <a:gd name="connsiteX39" fmla="*/ 809428 w 2381036"/>
                <a:gd name="connsiteY39" fmla="*/ 2224776 h 2381036"/>
                <a:gd name="connsiteX40" fmla="*/ 712652 w 2381036"/>
                <a:gd name="connsiteY40" fmla="*/ 2186944 h 2381036"/>
                <a:gd name="connsiteX41" fmla="*/ 712569 w 2381036"/>
                <a:gd name="connsiteY41" fmla="*/ 2186903 h 2381036"/>
                <a:gd name="connsiteX42" fmla="*/ 712486 w 2381036"/>
                <a:gd name="connsiteY42" fmla="*/ 2186861 h 2381036"/>
                <a:gd name="connsiteX43" fmla="*/ 620812 w 2381036"/>
                <a:gd name="connsiteY43" fmla="*/ 2136793 h 2381036"/>
                <a:gd name="connsiteX44" fmla="*/ 454346 w 2381036"/>
                <a:gd name="connsiteY44" fmla="*/ 2003099 h 2381036"/>
                <a:gd name="connsiteX45" fmla="*/ 379929 w 2381036"/>
                <a:gd name="connsiteY45" fmla="*/ 1922707 h 2381036"/>
                <a:gd name="connsiteX46" fmla="*/ 347490 w 2381036"/>
                <a:gd name="connsiteY46" fmla="*/ 1883383 h 2381036"/>
                <a:gd name="connsiteX47" fmla="*/ 344752 w 2381036"/>
                <a:gd name="connsiteY47" fmla="*/ 1879981 h 2381036"/>
                <a:gd name="connsiteX48" fmla="*/ 339318 w 2381036"/>
                <a:gd name="connsiteY48" fmla="*/ 1872971 h 2381036"/>
                <a:gd name="connsiteX49" fmla="*/ 311152 w 2381036"/>
                <a:gd name="connsiteY49" fmla="*/ 1835845 h 2381036"/>
                <a:gd name="connsiteX50" fmla="*/ 311070 w 2381036"/>
                <a:gd name="connsiteY50" fmla="*/ 1835762 h 2381036"/>
                <a:gd name="connsiteX51" fmla="*/ 310987 w 2381036"/>
                <a:gd name="connsiteY51" fmla="*/ 1835679 h 2381036"/>
                <a:gd name="connsiteX52" fmla="*/ 294892 w 2381036"/>
                <a:gd name="connsiteY52" fmla="*/ 1813777 h 2381036"/>
                <a:gd name="connsiteX53" fmla="*/ 276930 w 2381036"/>
                <a:gd name="connsiteY53" fmla="*/ 1789386 h 2381036"/>
                <a:gd name="connsiteX54" fmla="*/ 241795 w 2381036"/>
                <a:gd name="connsiteY54" fmla="*/ 1743466 h 2381036"/>
                <a:gd name="connsiteX55" fmla="*/ 214003 w 2381036"/>
                <a:gd name="connsiteY55" fmla="*/ 1707833 h 2381036"/>
                <a:gd name="connsiteX56" fmla="*/ 171982 w 2381036"/>
                <a:gd name="connsiteY56" fmla="*/ 1653493 h 2381036"/>
                <a:gd name="connsiteX57" fmla="*/ 138673 w 2381036"/>
                <a:gd name="connsiteY57" fmla="*/ 1608278 h 2381036"/>
                <a:gd name="connsiteX58" fmla="*/ 107852 w 2381036"/>
                <a:gd name="connsiteY58" fmla="*/ 1562192 h 2381036"/>
                <a:gd name="connsiteX59" fmla="*/ 80059 w 2381036"/>
                <a:gd name="connsiteY59" fmla="*/ 1514696 h 2381036"/>
                <a:gd name="connsiteX60" fmla="*/ 79976 w 2381036"/>
                <a:gd name="connsiteY60" fmla="*/ 1514530 h 2381036"/>
                <a:gd name="connsiteX61" fmla="*/ 79893 w 2381036"/>
                <a:gd name="connsiteY61" fmla="*/ 1514364 h 2381036"/>
                <a:gd name="connsiteX62" fmla="*/ 70518 w 2381036"/>
                <a:gd name="connsiteY62" fmla="*/ 1496195 h 2381036"/>
                <a:gd name="connsiteX63" fmla="*/ 67532 w 2381036"/>
                <a:gd name="connsiteY63" fmla="*/ 1490180 h 2381036"/>
                <a:gd name="connsiteX64" fmla="*/ 64255 w 2381036"/>
                <a:gd name="connsiteY64" fmla="*/ 1483045 h 2381036"/>
                <a:gd name="connsiteX65" fmla="*/ 56415 w 2381036"/>
                <a:gd name="connsiteY65" fmla="*/ 1465457 h 2381036"/>
                <a:gd name="connsiteX66" fmla="*/ 56332 w 2381036"/>
                <a:gd name="connsiteY66" fmla="*/ 1465291 h 2381036"/>
                <a:gd name="connsiteX67" fmla="*/ 56249 w 2381036"/>
                <a:gd name="connsiteY67" fmla="*/ 1465125 h 2381036"/>
                <a:gd name="connsiteX68" fmla="*/ 23852 w 2381036"/>
                <a:gd name="connsiteY68" fmla="*/ 1361090 h 2381036"/>
                <a:gd name="connsiteX69" fmla="*/ 13233 w 2381036"/>
                <a:gd name="connsiteY69" fmla="*/ 1252243 h 2381036"/>
                <a:gd name="connsiteX70" fmla="*/ 38785 w 2381036"/>
                <a:gd name="connsiteY70" fmla="*/ 1031478 h 2381036"/>
                <a:gd name="connsiteX71" fmla="*/ 70353 w 2381036"/>
                <a:gd name="connsiteY71" fmla="*/ 924954 h 2381036"/>
                <a:gd name="connsiteX72" fmla="*/ 70436 w 2381036"/>
                <a:gd name="connsiteY72" fmla="*/ 924788 h 2381036"/>
                <a:gd name="connsiteX73" fmla="*/ 70477 w 2381036"/>
                <a:gd name="connsiteY73" fmla="*/ 924622 h 2381036"/>
                <a:gd name="connsiteX74" fmla="*/ 76533 w 2381036"/>
                <a:gd name="connsiteY74" fmla="*/ 908237 h 2381036"/>
                <a:gd name="connsiteX75" fmla="*/ 80184 w 2381036"/>
                <a:gd name="connsiteY75" fmla="*/ 898654 h 2381036"/>
                <a:gd name="connsiteX76" fmla="*/ 89641 w 2381036"/>
                <a:gd name="connsiteY76" fmla="*/ 875051 h 2381036"/>
                <a:gd name="connsiteX77" fmla="*/ 90471 w 2381036"/>
                <a:gd name="connsiteY77" fmla="*/ 873060 h 2381036"/>
                <a:gd name="connsiteX78" fmla="*/ 95864 w 2381036"/>
                <a:gd name="connsiteY78" fmla="*/ 860367 h 2381036"/>
                <a:gd name="connsiteX79" fmla="*/ 101588 w 2381036"/>
                <a:gd name="connsiteY79" fmla="*/ 847715 h 2381036"/>
                <a:gd name="connsiteX80" fmla="*/ 113244 w 2381036"/>
                <a:gd name="connsiteY80" fmla="*/ 822743 h 2381036"/>
                <a:gd name="connsiteX81" fmla="*/ 113286 w 2381036"/>
                <a:gd name="connsiteY81" fmla="*/ 822619 h 2381036"/>
                <a:gd name="connsiteX82" fmla="*/ 113327 w 2381036"/>
                <a:gd name="connsiteY82" fmla="*/ 822494 h 2381036"/>
                <a:gd name="connsiteX83" fmla="*/ 166465 w 2381036"/>
                <a:gd name="connsiteY83" fmla="*/ 725303 h 2381036"/>
                <a:gd name="connsiteX84" fmla="*/ 228895 w 2381036"/>
                <a:gd name="connsiteY84" fmla="*/ 634252 h 2381036"/>
                <a:gd name="connsiteX85" fmla="*/ 375573 w 2381036"/>
                <a:gd name="connsiteY85" fmla="*/ 470607 h 2381036"/>
                <a:gd name="connsiteX86" fmla="*/ 457914 w 2381036"/>
                <a:gd name="connsiteY86" fmla="*/ 398347 h 2381036"/>
                <a:gd name="connsiteX87" fmla="*/ 479069 w 2381036"/>
                <a:gd name="connsiteY87" fmla="*/ 381464 h 2381036"/>
                <a:gd name="connsiteX88" fmla="*/ 482720 w 2381036"/>
                <a:gd name="connsiteY88" fmla="*/ 378601 h 2381036"/>
                <a:gd name="connsiteX89" fmla="*/ 500764 w 2381036"/>
                <a:gd name="connsiteY89" fmla="*/ 364788 h 2381036"/>
                <a:gd name="connsiteX90" fmla="*/ 500847 w 2381036"/>
                <a:gd name="connsiteY90" fmla="*/ 364705 h 2381036"/>
                <a:gd name="connsiteX91" fmla="*/ 500930 w 2381036"/>
                <a:gd name="connsiteY91" fmla="*/ 364622 h 2381036"/>
                <a:gd name="connsiteX92" fmla="*/ 544901 w 2381036"/>
                <a:gd name="connsiteY92" fmla="*/ 332474 h 2381036"/>
                <a:gd name="connsiteX93" fmla="*/ 730903 w 2381036"/>
                <a:gd name="connsiteY93" fmla="*/ 220806 h 2381036"/>
                <a:gd name="connsiteX94" fmla="*/ 828966 w 2381036"/>
                <a:gd name="connsiteY94" fmla="*/ 175342 h 2381036"/>
                <a:gd name="connsiteX95" fmla="*/ 929973 w 2381036"/>
                <a:gd name="connsiteY95" fmla="*/ 137760 h 2381036"/>
                <a:gd name="connsiteX96" fmla="*/ 1033469 w 2381036"/>
                <a:gd name="connsiteY96" fmla="*/ 108308 h 2381036"/>
                <a:gd name="connsiteX97" fmla="*/ 1138874 w 2381036"/>
                <a:gd name="connsiteY97" fmla="*/ 87733 h 2381036"/>
                <a:gd name="connsiteX98" fmla="*/ 1306749 w 2381036"/>
                <a:gd name="connsiteY98" fmla="*/ 75247 h 2381036"/>
                <a:gd name="connsiteX99" fmla="*/ 1353291 w 2381036"/>
                <a:gd name="connsiteY99" fmla="*/ 76243 h 2381036"/>
                <a:gd name="connsiteX100" fmla="*/ 1459899 w 2381036"/>
                <a:gd name="connsiteY100" fmla="*/ 85535 h 2381036"/>
                <a:gd name="connsiteX101" fmla="*/ 1565594 w 2381036"/>
                <a:gd name="connsiteY101" fmla="*/ 106234 h 2381036"/>
                <a:gd name="connsiteX102" fmla="*/ 1767442 w 2381036"/>
                <a:gd name="connsiteY102" fmla="*/ 184427 h 2381036"/>
                <a:gd name="connsiteX103" fmla="*/ 1859987 w 2381036"/>
                <a:gd name="connsiteY103" fmla="*/ 242210 h 2381036"/>
                <a:gd name="connsiteX104" fmla="*/ 1944610 w 2381036"/>
                <a:gd name="connsiteY104" fmla="*/ 311526 h 2381036"/>
                <a:gd name="connsiteX105" fmla="*/ 2086808 w 2381036"/>
                <a:gd name="connsiteY105" fmla="*/ 478862 h 2381036"/>
                <a:gd name="connsiteX106" fmla="*/ 2143804 w 2381036"/>
                <a:gd name="connsiteY106" fmla="*/ 573647 h 2381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2381036" h="2381036">
                  <a:moveTo>
                    <a:pt x="1190518" y="0"/>
                  </a:moveTo>
                  <a:cubicBezTo>
                    <a:pt x="532995" y="0"/>
                    <a:pt x="0" y="532995"/>
                    <a:pt x="0" y="1190518"/>
                  </a:cubicBezTo>
                  <a:cubicBezTo>
                    <a:pt x="0" y="1848041"/>
                    <a:pt x="532995" y="2381036"/>
                    <a:pt x="1190518" y="2381036"/>
                  </a:cubicBezTo>
                  <a:cubicBezTo>
                    <a:pt x="1848041" y="2381036"/>
                    <a:pt x="2381036" y="1848041"/>
                    <a:pt x="2381036" y="1190518"/>
                  </a:cubicBezTo>
                  <a:cubicBezTo>
                    <a:pt x="2381036" y="532995"/>
                    <a:pt x="1848041" y="0"/>
                    <a:pt x="1190518" y="0"/>
                  </a:cubicBezTo>
                  <a:close/>
                  <a:moveTo>
                    <a:pt x="2143804" y="573647"/>
                  </a:moveTo>
                  <a:cubicBezTo>
                    <a:pt x="2152764" y="590613"/>
                    <a:pt x="2161143" y="607247"/>
                    <a:pt x="2168693" y="623176"/>
                  </a:cubicBezTo>
                  <a:cubicBezTo>
                    <a:pt x="2176408" y="639644"/>
                    <a:pt x="2183958" y="656693"/>
                    <a:pt x="2191051" y="673783"/>
                  </a:cubicBezTo>
                  <a:cubicBezTo>
                    <a:pt x="2218387" y="739324"/>
                    <a:pt x="2240953" y="810340"/>
                    <a:pt x="2258085" y="884883"/>
                  </a:cubicBezTo>
                  <a:cubicBezTo>
                    <a:pt x="2273724" y="953078"/>
                    <a:pt x="2284924" y="1026791"/>
                    <a:pt x="2291436" y="1104029"/>
                  </a:cubicBezTo>
                  <a:cubicBezTo>
                    <a:pt x="2294340" y="1139620"/>
                    <a:pt x="2296206" y="1176871"/>
                    <a:pt x="2296912" y="1214702"/>
                  </a:cubicBezTo>
                  <a:cubicBezTo>
                    <a:pt x="2297119" y="1221380"/>
                    <a:pt x="2297161" y="1228059"/>
                    <a:pt x="2297161" y="1234571"/>
                  </a:cubicBezTo>
                  <a:cubicBezTo>
                    <a:pt x="2297161" y="1237226"/>
                    <a:pt x="2297202" y="1239840"/>
                    <a:pt x="2297202" y="1242494"/>
                  </a:cubicBezTo>
                  <a:cubicBezTo>
                    <a:pt x="2297327" y="1251081"/>
                    <a:pt x="2297202" y="1259419"/>
                    <a:pt x="2297078" y="1267549"/>
                  </a:cubicBezTo>
                  <a:lnTo>
                    <a:pt x="2297036" y="1269582"/>
                  </a:lnTo>
                  <a:cubicBezTo>
                    <a:pt x="2296580" y="1287668"/>
                    <a:pt x="2295543" y="1305380"/>
                    <a:pt x="2293925" y="1322056"/>
                  </a:cubicBezTo>
                  <a:cubicBezTo>
                    <a:pt x="2287039" y="1392325"/>
                    <a:pt x="2268538" y="1458571"/>
                    <a:pt x="2238962" y="1518885"/>
                  </a:cubicBezTo>
                  <a:cubicBezTo>
                    <a:pt x="2224817" y="1548088"/>
                    <a:pt x="2207644" y="1576793"/>
                    <a:pt x="2186364" y="1606785"/>
                  </a:cubicBezTo>
                  <a:cubicBezTo>
                    <a:pt x="2167490" y="1633167"/>
                    <a:pt x="2145712" y="1659590"/>
                    <a:pt x="2119869" y="1687507"/>
                  </a:cubicBezTo>
                  <a:cubicBezTo>
                    <a:pt x="2077433" y="1733054"/>
                    <a:pt x="2027821" y="1778227"/>
                    <a:pt x="1959087" y="1833854"/>
                  </a:cubicBezTo>
                  <a:cubicBezTo>
                    <a:pt x="1925279" y="1861232"/>
                    <a:pt x="1889813" y="1888817"/>
                    <a:pt x="1855549" y="1915490"/>
                  </a:cubicBezTo>
                  <a:cubicBezTo>
                    <a:pt x="1830950" y="1934654"/>
                    <a:pt x="1805481" y="1954441"/>
                    <a:pt x="1780385" y="1974352"/>
                  </a:cubicBezTo>
                  <a:lnTo>
                    <a:pt x="1735792" y="2010026"/>
                  </a:lnTo>
                  <a:cubicBezTo>
                    <a:pt x="1721896" y="2021018"/>
                    <a:pt x="1706921" y="2032841"/>
                    <a:pt x="1692070" y="2044124"/>
                  </a:cubicBezTo>
                  <a:cubicBezTo>
                    <a:pt x="1658222" y="2069925"/>
                    <a:pt x="1630056" y="2090375"/>
                    <a:pt x="1603508" y="2108461"/>
                  </a:cubicBezTo>
                  <a:cubicBezTo>
                    <a:pt x="1571235" y="2130447"/>
                    <a:pt x="1541617" y="2148947"/>
                    <a:pt x="1512912" y="2165042"/>
                  </a:cubicBezTo>
                  <a:cubicBezTo>
                    <a:pt x="1479561" y="2183875"/>
                    <a:pt x="1449031" y="2199015"/>
                    <a:pt x="1419537" y="2211336"/>
                  </a:cubicBezTo>
                  <a:cubicBezTo>
                    <a:pt x="1355241" y="2238506"/>
                    <a:pt x="1289078" y="2256384"/>
                    <a:pt x="1222915" y="2264473"/>
                  </a:cubicBezTo>
                  <a:cubicBezTo>
                    <a:pt x="1202548" y="2266879"/>
                    <a:pt x="1186826" y="2268248"/>
                    <a:pt x="1172059" y="2268912"/>
                  </a:cubicBezTo>
                  <a:lnTo>
                    <a:pt x="1159075" y="2269575"/>
                  </a:lnTo>
                  <a:lnTo>
                    <a:pt x="1146174" y="2269907"/>
                  </a:lnTo>
                  <a:lnTo>
                    <a:pt x="1146050" y="2269907"/>
                  </a:lnTo>
                  <a:lnTo>
                    <a:pt x="1145925" y="2269907"/>
                  </a:lnTo>
                  <a:cubicBezTo>
                    <a:pt x="1142109" y="2270073"/>
                    <a:pt x="1137878" y="2270115"/>
                    <a:pt x="1132195" y="2270115"/>
                  </a:cubicBezTo>
                  <a:cubicBezTo>
                    <a:pt x="1129831" y="2270115"/>
                    <a:pt x="1127508" y="2270115"/>
                    <a:pt x="1125143" y="2270073"/>
                  </a:cubicBezTo>
                  <a:lnTo>
                    <a:pt x="1119792" y="2270073"/>
                  </a:lnTo>
                  <a:cubicBezTo>
                    <a:pt x="1081629" y="2269990"/>
                    <a:pt x="1046785" y="2268497"/>
                    <a:pt x="1013226" y="2265427"/>
                  </a:cubicBezTo>
                  <a:cubicBezTo>
                    <a:pt x="995680" y="2263851"/>
                    <a:pt x="978340" y="2261901"/>
                    <a:pt x="961748" y="2259578"/>
                  </a:cubicBezTo>
                  <a:cubicBezTo>
                    <a:pt x="944077" y="2257089"/>
                    <a:pt x="926779" y="2254186"/>
                    <a:pt x="910477" y="2250950"/>
                  </a:cubicBezTo>
                  <a:cubicBezTo>
                    <a:pt x="875051" y="2243774"/>
                    <a:pt x="841037" y="2234939"/>
                    <a:pt x="809428" y="2224776"/>
                  </a:cubicBezTo>
                  <a:cubicBezTo>
                    <a:pt x="775081" y="2213741"/>
                    <a:pt x="742518" y="2201006"/>
                    <a:pt x="712652" y="2186944"/>
                  </a:cubicBezTo>
                  <a:lnTo>
                    <a:pt x="712569" y="2186903"/>
                  </a:lnTo>
                  <a:lnTo>
                    <a:pt x="712486" y="2186861"/>
                  </a:lnTo>
                  <a:cubicBezTo>
                    <a:pt x="683117" y="2173463"/>
                    <a:pt x="653167" y="2157078"/>
                    <a:pt x="620812" y="2136793"/>
                  </a:cubicBezTo>
                  <a:cubicBezTo>
                    <a:pt x="563650" y="2100663"/>
                    <a:pt x="507609" y="2055655"/>
                    <a:pt x="454346" y="2003099"/>
                  </a:cubicBezTo>
                  <a:cubicBezTo>
                    <a:pt x="429333" y="1978293"/>
                    <a:pt x="404278" y="1951247"/>
                    <a:pt x="379929" y="1922707"/>
                  </a:cubicBezTo>
                  <a:cubicBezTo>
                    <a:pt x="368853" y="1909890"/>
                    <a:pt x="358027" y="1896408"/>
                    <a:pt x="347490" y="1883383"/>
                  </a:cubicBezTo>
                  <a:lnTo>
                    <a:pt x="344752" y="1879981"/>
                  </a:lnTo>
                  <a:lnTo>
                    <a:pt x="339318" y="1872971"/>
                  </a:lnTo>
                  <a:cubicBezTo>
                    <a:pt x="329944" y="1860859"/>
                    <a:pt x="320237" y="1848331"/>
                    <a:pt x="311152" y="1835845"/>
                  </a:cubicBezTo>
                  <a:lnTo>
                    <a:pt x="311070" y="1835762"/>
                  </a:lnTo>
                  <a:lnTo>
                    <a:pt x="310987" y="1835679"/>
                  </a:lnTo>
                  <a:cubicBezTo>
                    <a:pt x="305718" y="1828669"/>
                    <a:pt x="300450" y="1821410"/>
                    <a:pt x="294892" y="1813777"/>
                  </a:cubicBezTo>
                  <a:cubicBezTo>
                    <a:pt x="289043" y="1805730"/>
                    <a:pt x="282987" y="1797392"/>
                    <a:pt x="276930" y="1789386"/>
                  </a:cubicBezTo>
                  <a:cubicBezTo>
                    <a:pt x="264195" y="1772420"/>
                    <a:pt x="251461" y="1755952"/>
                    <a:pt x="241795" y="1743466"/>
                  </a:cubicBezTo>
                  <a:cubicBezTo>
                    <a:pt x="232587" y="1731519"/>
                    <a:pt x="223129" y="1719490"/>
                    <a:pt x="214003" y="1707833"/>
                  </a:cubicBezTo>
                  <a:cubicBezTo>
                    <a:pt x="200107" y="1690079"/>
                    <a:pt x="185713" y="1671703"/>
                    <a:pt x="171982" y="1653493"/>
                  </a:cubicBezTo>
                  <a:cubicBezTo>
                    <a:pt x="161197" y="1639140"/>
                    <a:pt x="149748" y="1623875"/>
                    <a:pt x="138673" y="1608278"/>
                  </a:cubicBezTo>
                  <a:cubicBezTo>
                    <a:pt x="126892" y="1591312"/>
                    <a:pt x="117061" y="1576918"/>
                    <a:pt x="107852" y="1562192"/>
                  </a:cubicBezTo>
                  <a:cubicBezTo>
                    <a:pt x="96030" y="1543484"/>
                    <a:pt x="87484" y="1528841"/>
                    <a:pt x="80059" y="1514696"/>
                  </a:cubicBezTo>
                  <a:lnTo>
                    <a:pt x="79976" y="1514530"/>
                  </a:lnTo>
                  <a:lnTo>
                    <a:pt x="79893" y="1514364"/>
                  </a:lnTo>
                  <a:cubicBezTo>
                    <a:pt x="76658" y="1508473"/>
                    <a:pt x="73671" y="1502500"/>
                    <a:pt x="70518" y="1496195"/>
                  </a:cubicBezTo>
                  <a:cubicBezTo>
                    <a:pt x="69523" y="1494204"/>
                    <a:pt x="68527" y="1492213"/>
                    <a:pt x="67532" y="1490180"/>
                  </a:cubicBezTo>
                  <a:cubicBezTo>
                    <a:pt x="66453" y="1487774"/>
                    <a:pt x="65333" y="1485410"/>
                    <a:pt x="64255" y="1483045"/>
                  </a:cubicBezTo>
                  <a:cubicBezTo>
                    <a:pt x="61434" y="1476989"/>
                    <a:pt x="58779" y="1471265"/>
                    <a:pt x="56415" y="1465457"/>
                  </a:cubicBezTo>
                  <a:lnTo>
                    <a:pt x="56332" y="1465291"/>
                  </a:lnTo>
                  <a:lnTo>
                    <a:pt x="56249" y="1465125"/>
                  </a:lnTo>
                  <a:cubicBezTo>
                    <a:pt x="42311" y="1432853"/>
                    <a:pt x="31443" y="1397842"/>
                    <a:pt x="23852" y="1361090"/>
                  </a:cubicBezTo>
                  <a:cubicBezTo>
                    <a:pt x="17049" y="1326370"/>
                    <a:pt x="13481" y="1289659"/>
                    <a:pt x="13233" y="1252243"/>
                  </a:cubicBezTo>
                  <a:cubicBezTo>
                    <a:pt x="13191" y="1178281"/>
                    <a:pt x="21819" y="1103988"/>
                    <a:pt x="38785" y="1031478"/>
                  </a:cubicBezTo>
                  <a:cubicBezTo>
                    <a:pt x="46916" y="996260"/>
                    <a:pt x="57535" y="960420"/>
                    <a:pt x="70353" y="924954"/>
                  </a:cubicBezTo>
                  <a:lnTo>
                    <a:pt x="70436" y="924788"/>
                  </a:lnTo>
                  <a:lnTo>
                    <a:pt x="70477" y="924622"/>
                  </a:lnTo>
                  <a:cubicBezTo>
                    <a:pt x="72302" y="919229"/>
                    <a:pt x="74335" y="913878"/>
                    <a:pt x="76533" y="908237"/>
                  </a:cubicBezTo>
                  <a:cubicBezTo>
                    <a:pt x="77778" y="905043"/>
                    <a:pt x="78981" y="901849"/>
                    <a:pt x="80184" y="898654"/>
                  </a:cubicBezTo>
                  <a:cubicBezTo>
                    <a:pt x="83087" y="890814"/>
                    <a:pt x="86281" y="883140"/>
                    <a:pt x="89641" y="875051"/>
                  </a:cubicBezTo>
                  <a:lnTo>
                    <a:pt x="90471" y="873060"/>
                  </a:lnTo>
                  <a:lnTo>
                    <a:pt x="95864" y="860367"/>
                  </a:lnTo>
                  <a:lnTo>
                    <a:pt x="101588" y="847715"/>
                  </a:lnTo>
                  <a:cubicBezTo>
                    <a:pt x="104948" y="840207"/>
                    <a:pt x="108930" y="831413"/>
                    <a:pt x="113244" y="822743"/>
                  </a:cubicBezTo>
                  <a:lnTo>
                    <a:pt x="113286" y="822619"/>
                  </a:lnTo>
                  <a:lnTo>
                    <a:pt x="113327" y="822494"/>
                  </a:lnTo>
                  <a:cubicBezTo>
                    <a:pt x="127929" y="791964"/>
                    <a:pt x="145310" y="760189"/>
                    <a:pt x="166465" y="725303"/>
                  </a:cubicBezTo>
                  <a:cubicBezTo>
                    <a:pt x="185339" y="694856"/>
                    <a:pt x="206370" y="664201"/>
                    <a:pt x="228895" y="634252"/>
                  </a:cubicBezTo>
                  <a:cubicBezTo>
                    <a:pt x="272409" y="576426"/>
                    <a:pt x="321730" y="521381"/>
                    <a:pt x="375573" y="470607"/>
                  </a:cubicBezTo>
                  <a:cubicBezTo>
                    <a:pt x="400296" y="447129"/>
                    <a:pt x="427218" y="423484"/>
                    <a:pt x="457914" y="398347"/>
                  </a:cubicBezTo>
                  <a:cubicBezTo>
                    <a:pt x="464095" y="393286"/>
                    <a:pt x="471395" y="387312"/>
                    <a:pt x="479069" y="381464"/>
                  </a:cubicBezTo>
                  <a:lnTo>
                    <a:pt x="482720" y="378601"/>
                  </a:lnTo>
                  <a:cubicBezTo>
                    <a:pt x="488610" y="373997"/>
                    <a:pt x="494708" y="369268"/>
                    <a:pt x="500764" y="364788"/>
                  </a:cubicBezTo>
                  <a:lnTo>
                    <a:pt x="500847" y="364705"/>
                  </a:lnTo>
                  <a:lnTo>
                    <a:pt x="500930" y="364622"/>
                  </a:lnTo>
                  <a:cubicBezTo>
                    <a:pt x="516776" y="352468"/>
                    <a:pt x="532746" y="341061"/>
                    <a:pt x="544901" y="332474"/>
                  </a:cubicBezTo>
                  <a:cubicBezTo>
                    <a:pt x="603846" y="291158"/>
                    <a:pt x="666441" y="253618"/>
                    <a:pt x="730903" y="220806"/>
                  </a:cubicBezTo>
                  <a:cubicBezTo>
                    <a:pt x="762969" y="204504"/>
                    <a:pt x="795946" y="189197"/>
                    <a:pt x="828966" y="175342"/>
                  </a:cubicBezTo>
                  <a:cubicBezTo>
                    <a:pt x="861860" y="161612"/>
                    <a:pt x="895834" y="148960"/>
                    <a:pt x="929973" y="137760"/>
                  </a:cubicBezTo>
                  <a:cubicBezTo>
                    <a:pt x="962619" y="127016"/>
                    <a:pt x="997463" y="117102"/>
                    <a:pt x="1033469" y="108308"/>
                  </a:cubicBezTo>
                  <a:cubicBezTo>
                    <a:pt x="1066945" y="100261"/>
                    <a:pt x="1102411" y="93333"/>
                    <a:pt x="1138874" y="87733"/>
                  </a:cubicBezTo>
                  <a:cubicBezTo>
                    <a:pt x="1194915" y="79437"/>
                    <a:pt x="1251454" y="75247"/>
                    <a:pt x="1306749" y="75247"/>
                  </a:cubicBezTo>
                  <a:cubicBezTo>
                    <a:pt x="1322222" y="75247"/>
                    <a:pt x="1337860" y="75579"/>
                    <a:pt x="1353291" y="76243"/>
                  </a:cubicBezTo>
                  <a:cubicBezTo>
                    <a:pt x="1389173" y="77570"/>
                    <a:pt x="1425013" y="80681"/>
                    <a:pt x="1459899" y="85535"/>
                  </a:cubicBezTo>
                  <a:cubicBezTo>
                    <a:pt x="1495780" y="90554"/>
                    <a:pt x="1531330" y="97523"/>
                    <a:pt x="1565594" y="106234"/>
                  </a:cubicBezTo>
                  <a:cubicBezTo>
                    <a:pt x="1637315" y="124444"/>
                    <a:pt x="1705220" y="150744"/>
                    <a:pt x="1767442" y="184427"/>
                  </a:cubicBezTo>
                  <a:cubicBezTo>
                    <a:pt x="1797848" y="200687"/>
                    <a:pt x="1828959" y="220101"/>
                    <a:pt x="1859987" y="242210"/>
                  </a:cubicBezTo>
                  <a:cubicBezTo>
                    <a:pt x="1889190" y="263283"/>
                    <a:pt x="1917688" y="286637"/>
                    <a:pt x="1944610" y="311526"/>
                  </a:cubicBezTo>
                  <a:cubicBezTo>
                    <a:pt x="1997913" y="361179"/>
                    <a:pt x="2045783" y="417511"/>
                    <a:pt x="2086808" y="478862"/>
                  </a:cubicBezTo>
                  <a:cubicBezTo>
                    <a:pt x="2107881" y="509973"/>
                    <a:pt x="2126962" y="541831"/>
                    <a:pt x="2143804" y="573647"/>
                  </a:cubicBezTo>
                  <a:close/>
                </a:path>
              </a:pathLst>
            </a:custGeom>
            <a:ln w="4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FB789-0B82-6C29-13A5-771DFA84A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81" y="2273043"/>
            <a:ext cx="11375431" cy="2311913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tx2"/>
                </a:solidFill>
              </a:rPr>
              <a:t>MRD Relaunch described </a:t>
            </a:r>
            <a:r>
              <a:rPr lang="en-US" sz="4000" b="1" dirty="0">
                <a:solidFill>
                  <a:srgbClr val="FF0000"/>
                </a:solidFill>
              </a:rPr>
              <a:t>A New Vision: </a:t>
            </a:r>
          </a:p>
          <a:p>
            <a:pPr marL="0" indent="0">
              <a:buNone/>
            </a:pPr>
            <a:endParaRPr lang="en-US" sz="4000" b="1" dirty="0">
              <a:solidFill>
                <a:schemeClr val="tx2"/>
              </a:solidFill>
            </a:endParaRPr>
          </a:p>
          <a:p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600" dirty="0">
                <a:solidFill>
                  <a:srgbClr val="FF0000"/>
                </a:solidFill>
              </a:rPr>
              <a:t>Focus on mission and ministry</a:t>
            </a: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53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D8E57A-9AA0-47CB-B60B-90A53E81B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E88246-4DBD-1610-FAD5-CEC4A9FE5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016" y="0"/>
            <a:ext cx="8956227" cy="1874537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The Narrative Budget</a:t>
            </a:r>
            <a:br>
              <a:rPr lang="en-US" sz="4000" b="1" dirty="0">
                <a:solidFill>
                  <a:schemeClr val="tx2"/>
                </a:solidFill>
              </a:rPr>
            </a:br>
            <a:r>
              <a:rPr lang="en-US" sz="4000" b="1" dirty="0">
                <a:solidFill>
                  <a:schemeClr val="tx2"/>
                </a:solidFill>
              </a:rPr>
              <a:t>              </a:t>
            </a:r>
            <a:r>
              <a:rPr lang="en-US" sz="4000" b="1" dirty="0">
                <a:solidFill>
                  <a:srgbClr val="FF0000"/>
                </a:solidFill>
              </a:rPr>
              <a:t>…</a:t>
            </a:r>
            <a:r>
              <a:rPr lang="en-US" sz="4000" b="1" i="1" dirty="0">
                <a:solidFill>
                  <a:srgbClr val="FF0000"/>
                </a:solidFill>
              </a:rPr>
              <a:t>focus on mission and ministry </a:t>
            </a:r>
          </a:p>
        </p:txBody>
      </p:sp>
      <p:pic>
        <p:nvPicPr>
          <p:cNvPr id="4" name="Picture 3" descr="Logo&#10;&#10;Description automatically generated with low confidence">
            <a:extLst>
              <a:ext uri="{FF2B5EF4-FFF2-40B4-BE49-F238E27FC236}">
                <a16:creationId xmlns:a16="http://schemas.microsoft.com/office/drawing/2014/main" id="{B964F712-B93A-A2CF-93FB-7938F9CA13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-1" b="-1"/>
          <a:stretch/>
        </p:blipFill>
        <p:spPr>
          <a:xfrm>
            <a:off x="379101" y="146237"/>
            <a:ext cx="1653885" cy="1653885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FB6FA19-CDFD-4139-9F54-9FB78EB54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61914" y="2568561"/>
            <a:ext cx="1856074" cy="1856075"/>
            <a:chOff x="1461914" y="2568561"/>
            <a:chExt cx="1856074" cy="185607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2305E1F-41AC-4102-B6BD-6F03214CC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74848" y="2626928"/>
              <a:ext cx="1830205" cy="1739341"/>
            </a:xfrm>
            <a:custGeom>
              <a:avLst/>
              <a:gdLst>
                <a:gd name="connsiteX0" fmla="*/ 1313677 w 2347850"/>
                <a:gd name="connsiteY0" fmla="*/ 248889 h 2231287"/>
                <a:gd name="connsiteX1" fmla="*/ 1643910 w 2347850"/>
                <a:gd name="connsiteY1" fmla="*/ 317582 h 2231287"/>
                <a:gd name="connsiteX2" fmla="*/ 1883217 w 2347850"/>
                <a:gd name="connsiteY2" fmla="*/ 502382 h 2231287"/>
                <a:gd name="connsiteX3" fmla="*/ 2098962 w 2347850"/>
                <a:gd name="connsiteY3" fmla="*/ 1169031 h 2231287"/>
                <a:gd name="connsiteX4" fmla="*/ 2007537 w 2347850"/>
                <a:gd name="connsiteY4" fmla="*/ 1427585 h 2231287"/>
                <a:gd name="connsiteX5" fmla="*/ 1717333 w 2347850"/>
                <a:gd name="connsiteY5" fmla="*/ 1685350 h 2231287"/>
                <a:gd name="connsiteX6" fmla="*/ 1651750 w 2347850"/>
                <a:gd name="connsiteY6" fmla="*/ 1736165 h 2231287"/>
                <a:gd name="connsiteX7" fmla="*/ 1386103 w 2347850"/>
                <a:gd name="connsiteY7" fmla="*/ 1919057 h 2231287"/>
                <a:gd name="connsiteX8" fmla="*/ 1140118 w 2347850"/>
                <a:gd name="connsiteY8" fmla="*/ 1982399 h 2231287"/>
                <a:gd name="connsiteX9" fmla="*/ 757700 w 2347850"/>
                <a:gd name="connsiteY9" fmla="*/ 1882927 h 2231287"/>
                <a:gd name="connsiteX10" fmla="*/ 466832 w 2347850"/>
                <a:gd name="connsiteY10" fmla="*/ 1586002 h 2231287"/>
                <a:gd name="connsiteX11" fmla="*/ 390589 w 2347850"/>
                <a:gd name="connsiteY11" fmla="*/ 1478773 h 2231287"/>
                <a:gd name="connsiteX12" fmla="*/ 248889 w 2347850"/>
                <a:gd name="connsiteY12" fmla="*/ 1169031 h 2231287"/>
                <a:gd name="connsiteX13" fmla="*/ 334714 w 2347850"/>
                <a:gd name="connsiteY13" fmla="*/ 828136 h 2231287"/>
                <a:gd name="connsiteX14" fmla="*/ 574228 w 2347850"/>
                <a:gd name="connsiteY14" fmla="*/ 531378 h 2231287"/>
                <a:gd name="connsiteX15" fmla="*/ 922672 w 2347850"/>
                <a:gd name="connsiteY15" fmla="*/ 324136 h 2231287"/>
                <a:gd name="connsiteX16" fmla="*/ 1313677 w 2347850"/>
                <a:gd name="connsiteY16" fmla="*/ 248889 h 2231287"/>
                <a:gd name="connsiteX17" fmla="*/ 1313677 w 2347850"/>
                <a:gd name="connsiteY17" fmla="*/ 0 h 2231287"/>
                <a:gd name="connsiteX18" fmla="*/ 0 w 2347850"/>
                <a:gd name="connsiteY18" fmla="*/ 1169031 h 2231287"/>
                <a:gd name="connsiteX19" fmla="*/ 260877 w 2347850"/>
                <a:gd name="connsiteY19" fmla="*/ 1725712 h 2231287"/>
                <a:gd name="connsiteX20" fmla="*/ 1140118 w 2347850"/>
                <a:gd name="connsiteY20" fmla="*/ 2231288 h 2231287"/>
                <a:gd name="connsiteX21" fmla="*/ 1805025 w 2347850"/>
                <a:gd name="connsiteY21" fmla="*/ 1932248 h 2231287"/>
                <a:gd name="connsiteX22" fmla="*/ 2347851 w 2347850"/>
                <a:gd name="connsiteY22" fmla="*/ 1169031 h 2231287"/>
                <a:gd name="connsiteX23" fmla="*/ 1313677 w 2347850"/>
                <a:gd name="connsiteY23" fmla="*/ 0 h 2231287"/>
                <a:gd name="connsiteX24" fmla="*/ 1313677 w 2347850"/>
                <a:gd name="connsiteY24" fmla="*/ 0 h 223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47850" h="2231287">
                  <a:moveTo>
                    <a:pt x="1313677" y="248889"/>
                  </a:moveTo>
                  <a:cubicBezTo>
                    <a:pt x="1434678" y="248889"/>
                    <a:pt x="1545807" y="271994"/>
                    <a:pt x="1643910" y="317582"/>
                  </a:cubicBezTo>
                  <a:cubicBezTo>
                    <a:pt x="1735543" y="360142"/>
                    <a:pt x="1816017" y="422323"/>
                    <a:pt x="1883217" y="502382"/>
                  </a:cubicBezTo>
                  <a:cubicBezTo>
                    <a:pt x="2022346" y="668183"/>
                    <a:pt x="2098962" y="904960"/>
                    <a:pt x="2098962" y="1169031"/>
                  </a:cubicBezTo>
                  <a:cubicBezTo>
                    <a:pt x="2098962" y="1269623"/>
                    <a:pt x="2071626" y="1346945"/>
                    <a:pt x="2007537" y="1427585"/>
                  </a:cubicBezTo>
                  <a:cubicBezTo>
                    <a:pt x="1938014" y="1515069"/>
                    <a:pt x="1830826" y="1597783"/>
                    <a:pt x="1717333" y="1685350"/>
                  </a:cubicBezTo>
                  <a:cubicBezTo>
                    <a:pt x="1695970" y="1701819"/>
                    <a:pt x="1673902" y="1718868"/>
                    <a:pt x="1651750" y="1736165"/>
                  </a:cubicBezTo>
                  <a:cubicBezTo>
                    <a:pt x="1557297" y="1809961"/>
                    <a:pt x="1472136" y="1874672"/>
                    <a:pt x="1386103" y="1919057"/>
                  </a:cubicBezTo>
                  <a:cubicBezTo>
                    <a:pt x="1302311" y="1962281"/>
                    <a:pt x="1224159" y="1982399"/>
                    <a:pt x="1140118" y="1982399"/>
                  </a:cubicBezTo>
                  <a:cubicBezTo>
                    <a:pt x="992029" y="1982399"/>
                    <a:pt x="866921" y="1949878"/>
                    <a:pt x="757700" y="1882927"/>
                  </a:cubicBezTo>
                  <a:cubicBezTo>
                    <a:pt x="654661" y="1819792"/>
                    <a:pt x="559543" y="1722642"/>
                    <a:pt x="466832" y="1586002"/>
                  </a:cubicBezTo>
                  <a:cubicBezTo>
                    <a:pt x="440616" y="1547383"/>
                    <a:pt x="415188" y="1512497"/>
                    <a:pt x="390589" y="1478773"/>
                  </a:cubicBezTo>
                  <a:cubicBezTo>
                    <a:pt x="292320" y="1344041"/>
                    <a:pt x="248889" y="1279786"/>
                    <a:pt x="248889" y="1169031"/>
                  </a:cubicBezTo>
                  <a:cubicBezTo>
                    <a:pt x="248889" y="1053131"/>
                    <a:pt x="277760" y="938435"/>
                    <a:pt x="334714" y="828136"/>
                  </a:cubicBezTo>
                  <a:cubicBezTo>
                    <a:pt x="390175" y="720740"/>
                    <a:pt x="472972" y="618115"/>
                    <a:pt x="574228" y="531378"/>
                  </a:cubicBezTo>
                  <a:cubicBezTo>
                    <a:pt x="675609" y="444515"/>
                    <a:pt x="796112" y="372835"/>
                    <a:pt x="922672" y="324136"/>
                  </a:cubicBezTo>
                  <a:cubicBezTo>
                    <a:pt x="1050601" y="274898"/>
                    <a:pt x="1185831" y="248889"/>
                    <a:pt x="1313677" y="248889"/>
                  </a:cubicBezTo>
                  <a:moveTo>
                    <a:pt x="1313677" y="0"/>
                  </a:moveTo>
                  <a:cubicBezTo>
                    <a:pt x="661505" y="0"/>
                    <a:pt x="0" y="523372"/>
                    <a:pt x="0" y="1169031"/>
                  </a:cubicBezTo>
                  <a:cubicBezTo>
                    <a:pt x="0" y="1411158"/>
                    <a:pt x="134276" y="1539128"/>
                    <a:pt x="260877" y="1725712"/>
                  </a:cubicBezTo>
                  <a:cubicBezTo>
                    <a:pt x="471852" y="2036698"/>
                    <a:pt x="734927" y="2231288"/>
                    <a:pt x="1140118" y="2231288"/>
                  </a:cubicBezTo>
                  <a:cubicBezTo>
                    <a:pt x="1413356" y="2231288"/>
                    <a:pt x="1605540" y="2088135"/>
                    <a:pt x="1805025" y="1932248"/>
                  </a:cubicBezTo>
                  <a:cubicBezTo>
                    <a:pt x="2078885" y="1718245"/>
                    <a:pt x="2347851" y="1542613"/>
                    <a:pt x="2347851" y="1169031"/>
                  </a:cubicBezTo>
                  <a:cubicBezTo>
                    <a:pt x="2347851" y="523372"/>
                    <a:pt x="1962032" y="0"/>
                    <a:pt x="1313677" y="0"/>
                  </a:cubicBezTo>
                  <a:lnTo>
                    <a:pt x="1313677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4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91B306C-913A-4683-B348-6BA8DAD11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74848" y="2626928"/>
              <a:ext cx="1830205" cy="1739341"/>
            </a:xfrm>
            <a:custGeom>
              <a:avLst/>
              <a:gdLst>
                <a:gd name="connsiteX0" fmla="*/ 1313677 w 2347850"/>
                <a:gd name="connsiteY0" fmla="*/ 207407 h 2231287"/>
                <a:gd name="connsiteX1" fmla="*/ 1661416 w 2347850"/>
                <a:gd name="connsiteY1" fmla="*/ 279958 h 2231287"/>
                <a:gd name="connsiteX2" fmla="*/ 1915033 w 2347850"/>
                <a:gd name="connsiteY2" fmla="*/ 475709 h 2231287"/>
                <a:gd name="connsiteX3" fmla="*/ 2140444 w 2347850"/>
                <a:gd name="connsiteY3" fmla="*/ 1169031 h 2231287"/>
                <a:gd name="connsiteX4" fmla="*/ 2040017 w 2347850"/>
                <a:gd name="connsiteY4" fmla="*/ 1453386 h 2231287"/>
                <a:gd name="connsiteX5" fmla="*/ 1742678 w 2347850"/>
                <a:gd name="connsiteY5" fmla="*/ 1718162 h 2231287"/>
                <a:gd name="connsiteX6" fmla="*/ 1677303 w 2347850"/>
                <a:gd name="connsiteY6" fmla="*/ 1768811 h 2231287"/>
                <a:gd name="connsiteX7" fmla="*/ 1140118 w 2347850"/>
                <a:gd name="connsiteY7" fmla="*/ 2023881 h 2231287"/>
                <a:gd name="connsiteX8" fmla="*/ 432486 w 2347850"/>
                <a:gd name="connsiteY8" fmla="*/ 1609273 h 2231287"/>
                <a:gd name="connsiteX9" fmla="*/ 357072 w 2347850"/>
                <a:gd name="connsiteY9" fmla="*/ 1503205 h 2231287"/>
                <a:gd name="connsiteX10" fmla="*/ 207407 w 2347850"/>
                <a:gd name="connsiteY10" fmla="*/ 1169031 h 2231287"/>
                <a:gd name="connsiteX11" fmla="*/ 297837 w 2347850"/>
                <a:gd name="connsiteY11" fmla="*/ 809137 h 2231287"/>
                <a:gd name="connsiteX12" fmla="*/ 547223 w 2347850"/>
                <a:gd name="connsiteY12" fmla="*/ 499893 h 2231287"/>
                <a:gd name="connsiteX13" fmla="*/ 907780 w 2347850"/>
                <a:gd name="connsiteY13" fmla="*/ 285434 h 2231287"/>
                <a:gd name="connsiteX14" fmla="*/ 1313677 w 2347850"/>
                <a:gd name="connsiteY14" fmla="*/ 207407 h 2231287"/>
                <a:gd name="connsiteX15" fmla="*/ 1313677 w 2347850"/>
                <a:gd name="connsiteY15" fmla="*/ 0 h 2231287"/>
                <a:gd name="connsiteX16" fmla="*/ 0 w 2347850"/>
                <a:gd name="connsiteY16" fmla="*/ 1169031 h 2231287"/>
                <a:gd name="connsiteX17" fmla="*/ 260877 w 2347850"/>
                <a:gd name="connsiteY17" fmla="*/ 1725712 h 2231287"/>
                <a:gd name="connsiteX18" fmla="*/ 1140118 w 2347850"/>
                <a:gd name="connsiteY18" fmla="*/ 2231288 h 2231287"/>
                <a:gd name="connsiteX19" fmla="*/ 1805025 w 2347850"/>
                <a:gd name="connsiteY19" fmla="*/ 1932248 h 2231287"/>
                <a:gd name="connsiteX20" fmla="*/ 2347851 w 2347850"/>
                <a:gd name="connsiteY20" fmla="*/ 1169031 h 2231287"/>
                <a:gd name="connsiteX21" fmla="*/ 1313677 w 2347850"/>
                <a:gd name="connsiteY21" fmla="*/ 0 h 2231287"/>
                <a:gd name="connsiteX22" fmla="*/ 1313677 w 2347850"/>
                <a:gd name="connsiteY22" fmla="*/ 0 h 223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47850" h="2231287">
                  <a:moveTo>
                    <a:pt x="1313677" y="207407"/>
                  </a:moveTo>
                  <a:cubicBezTo>
                    <a:pt x="1440776" y="207407"/>
                    <a:pt x="1557753" y="231840"/>
                    <a:pt x="1661416" y="279958"/>
                  </a:cubicBezTo>
                  <a:cubicBezTo>
                    <a:pt x="1758565" y="325090"/>
                    <a:pt x="1843893" y="390963"/>
                    <a:pt x="1915033" y="475709"/>
                  </a:cubicBezTo>
                  <a:cubicBezTo>
                    <a:pt x="2060384" y="648978"/>
                    <a:pt x="2140444" y="895211"/>
                    <a:pt x="2140444" y="1169031"/>
                  </a:cubicBezTo>
                  <a:cubicBezTo>
                    <a:pt x="2140444" y="1278293"/>
                    <a:pt x="2109457" y="1365985"/>
                    <a:pt x="2040017" y="1453386"/>
                  </a:cubicBezTo>
                  <a:cubicBezTo>
                    <a:pt x="1967383" y="1544811"/>
                    <a:pt x="1858245" y="1629019"/>
                    <a:pt x="1742678" y="1718162"/>
                  </a:cubicBezTo>
                  <a:cubicBezTo>
                    <a:pt x="1721356" y="1734589"/>
                    <a:pt x="1699330" y="1751596"/>
                    <a:pt x="1677303" y="1768811"/>
                  </a:cubicBezTo>
                  <a:cubicBezTo>
                    <a:pt x="1480142" y="1922873"/>
                    <a:pt x="1336242" y="2023881"/>
                    <a:pt x="1140118" y="2023881"/>
                  </a:cubicBezTo>
                  <a:cubicBezTo>
                    <a:pt x="841286" y="2023881"/>
                    <a:pt x="629647" y="1899893"/>
                    <a:pt x="432486" y="1609273"/>
                  </a:cubicBezTo>
                  <a:cubicBezTo>
                    <a:pt x="406684" y="1571235"/>
                    <a:pt x="381464" y="1536639"/>
                    <a:pt x="357072" y="1503205"/>
                  </a:cubicBezTo>
                  <a:cubicBezTo>
                    <a:pt x="255982" y="1364616"/>
                    <a:pt x="207407" y="1292521"/>
                    <a:pt x="207407" y="1169031"/>
                  </a:cubicBezTo>
                  <a:cubicBezTo>
                    <a:pt x="207407" y="1046453"/>
                    <a:pt x="237855" y="925369"/>
                    <a:pt x="297837" y="809137"/>
                  </a:cubicBezTo>
                  <a:cubicBezTo>
                    <a:pt x="356533" y="695437"/>
                    <a:pt x="440450" y="591360"/>
                    <a:pt x="547223" y="499893"/>
                  </a:cubicBezTo>
                  <a:cubicBezTo>
                    <a:pt x="652172" y="409961"/>
                    <a:pt x="776823" y="335792"/>
                    <a:pt x="907780" y="285434"/>
                  </a:cubicBezTo>
                  <a:cubicBezTo>
                    <a:pt x="1042305" y="233624"/>
                    <a:pt x="1178903" y="207407"/>
                    <a:pt x="1313677" y="207407"/>
                  </a:cubicBezTo>
                  <a:moveTo>
                    <a:pt x="1313677" y="0"/>
                  </a:moveTo>
                  <a:cubicBezTo>
                    <a:pt x="661505" y="0"/>
                    <a:pt x="0" y="523372"/>
                    <a:pt x="0" y="1169031"/>
                  </a:cubicBezTo>
                  <a:cubicBezTo>
                    <a:pt x="0" y="1411158"/>
                    <a:pt x="134276" y="1539128"/>
                    <a:pt x="260877" y="1725712"/>
                  </a:cubicBezTo>
                  <a:cubicBezTo>
                    <a:pt x="471852" y="2036698"/>
                    <a:pt x="734927" y="2231288"/>
                    <a:pt x="1140118" y="2231288"/>
                  </a:cubicBezTo>
                  <a:cubicBezTo>
                    <a:pt x="1413356" y="2231288"/>
                    <a:pt x="1605540" y="2088135"/>
                    <a:pt x="1805025" y="1932248"/>
                  </a:cubicBezTo>
                  <a:cubicBezTo>
                    <a:pt x="2078885" y="1718245"/>
                    <a:pt x="2347851" y="1542613"/>
                    <a:pt x="2347851" y="1169031"/>
                  </a:cubicBezTo>
                  <a:cubicBezTo>
                    <a:pt x="2347851" y="523372"/>
                    <a:pt x="1962032" y="0"/>
                    <a:pt x="1313677" y="0"/>
                  </a:cubicBezTo>
                  <a:lnTo>
                    <a:pt x="1313677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4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1D24448-8140-4FC5-BB72-4210B1046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69998" y="2626928"/>
              <a:ext cx="1835055" cy="1751376"/>
            </a:xfrm>
            <a:custGeom>
              <a:avLst/>
              <a:gdLst>
                <a:gd name="connsiteX0" fmla="*/ 0 w 2360305"/>
                <a:gd name="connsiteY0" fmla="*/ 1176076 h 2262110"/>
                <a:gd name="connsiteX1" fmla="*/ 23022 w 2360305"/>
                <a:gd name="connsiteY1" fmla="*/ 955271 h 2262110"/>
                <a:gd name="connsiteX2" fmla="*/ 92213 w 2360305"/>
                <a:gd name="connsiteY2" fmla="*/ 743715 h 2262110"/>
                <a:gd name="connsiteX3" fmla="*/ 351638 w 2360305"/>
                <a:gd name="connsiteY3" fmla="*/ 384444 h 2262110"/>
                <a:gd name="connsiteX4" fmla="*/ 523662 w 2360305"/>
                <a:gd name="connsiteY4" fmla="*/ 243698 h 2262110"/>
                <a:gd name="connsiteX5" fmla="*/ 715929 w 2360305"/>
                <a:gd name="connsiteY5" fmla="*/ 131946 h 2262110"/>
                <a:gd name="connsiteX6" fmla="*/ 1142731 w 2360305"/>
                <a:gd name="connsiteY6" fmla="*/ 8705 h 2262110"/>
                <a:gd name="connsiteX7" fmla="*/ 1366109 w 2360305"/>
                <a:gd name="connsiteY7" fmla="*/ 2192 h 2262110"/>
                <a:gd name="connsiteX8" fmla="*/ 1587579 w 2360305"/>
                <a:gd name="connsiteY8" fmla="*/ 36581 h 2262110"/>
                <a:gd name="connsiteX9" fmla="*/ 1798304 w 2360305"/>
                <a:gd name="connsiteY9" fmla="*/ 116391 h 2262110"/>
                <a:gd name="connsiteX10" fmla="*/ 1985013 w 2360305"/>
                <a:gd name="connsiteY10" fmla="*/ 243283 h 2262110"/>
                <a:gd name="connsiteX11" fmla="*/ 2134304 w 2360305"/>
                <a:gd name="connsiteY11" fmla="*/ 411407 h 2262110"/>
                <a:gd name="connsiteX12" fmla="*/ 2150399 w 2360305"/>
                <a:gd name="connsiteY12" fmla="*/ 434388 h 2262110"/>
                <a:gd name="connsiteX13" fmla="*/ 2165830 w 2360305"/>
                <a:gd name="connsiteY13" fmla="*/ 457783 h 2262110"/>
                <a:gd name="connsiteX14" fmla="*/ 2180805 w 2360305"/>
                <a:gd name="connsiteY14" fmla="*/ 481428 h 2262110"/>
                <a:gd name="connsiteX15" fmla="*/ 2195241 w 2360305"/>
                <a:gd name="connsiteY15" fmla="*/ 505404 h 2262110"/>
                <a:gd name="connsiteX16" fmla="*/ 2247964 w 2360305"/>
                <a:gd name="connsiteY16" fmla="*/ 604047 h 2262110"/>
                <a:gd name="connsiteX17" fmla="*/ 2320141 w 2360305"/>
                <a:gd name="connsiteY17" fmla="*/ 814773 h 2262110"/>
                <a:gd name="connsiteX18" fmla="*/ 2337066 w 2360305"/>
                <a:gd name="connsiteY18" fmla="*/ 924408 h 2262110"/>
                <a:gd name="connsiteX19" fmla="*/ 2348058 w 2360305"/>
                <a:gd name="connsiteY19" fmla="*/ 1034127 h 2262110"/>
                <a:gd name="connsiteX20" fmla="*/ 2356811 w 2360305"/>
                <a:gd name="connsiteY20" fmla="*/ 1143845 h 2262110"/>
                <a:gd name="connsiteX21" fmla="*/ 2358595 w 2360305"/>
                <a:gd name="connsiteY21" fmla="*/ 1171348 h 2262110"/>
                <a:gd name="connsiteX22" fmla="*/ 2359383 w 2360305"/>
                <a:gd name="connsiteY22" fmla="*/ 1185493 h 2262110"/>
                <a:gd name="connsiteX23" fmla="*/ 2359963 w 2360305"/>
                <a:gd name="connsiteY23" fmla="*/ 1199887 h 2262110"/>
                <a:gd name="connsiteX24" fmla="*/ 2359175 w 2360305"/>
                <a:gd name="connsiteY24" fmla="*/ 1257878 h 2262110"/>
                <a:gd name="connsiteX25" fmla="*/ 2300106 w 2360305"/>
                <a:gd name="connsiteY25" fmla="*/ 1485653 h 2262110"/>
                <a:gd name="connsiteX26" fmla="*/ 2168817 w 2360305"/>
                <a:gd name="connsiteY26" fmla="*/ 1679081 h 2262110"/>
                <a:gd name="connsiteX27" fmla="*/ 2088799 w 2360305"/>
                <a:gd name="connsiteY27" fmla="*/ 1759721 h 2262110"/>
                <a:gd name="connsiteX28" fmla="*/ 2005380 w 2360305"/>
                <a:gd name="connsiteY28" fmla="*/ 1833018 h 2262110"/>
                <a:gd name="connsiteX29" fmla="*/ 1835928 w 2360305"/>
                <a:gd name="connsiteY29" fmla="*/ 1965095 h 2262110"/>
                <a:gd name="connsiteX30" fmla="*/ 1793285 w 2360305"/>
                <a:gd name="connsiteY30" fmla="*/ 1997326 h 2262110"/>
                <a:gd name="connsiteX31" fmla="*/ 1749481 w 2360305"/>
                <a:gd name="connsiteY31" fmla="*/ 2029765 h 2262110"/>
                <a:gd name="connsiteX32" fmla="*/ 1704598 w 2360305"/>
                <a:gd name="connsiteY32" fmla="*/ 2061789 h 2262110"/>
                <a:gd name="connsiteX33" fmla="*/ 1658304 w 2360305"/>
                <a:gd name="connsiteY33" fmla="*/ 2092900 h 2262110"/>
                <a:gd name="connsiteX34" fmla="*/ 1561113 w 2360305"/>
                <a:gd name="connsiteY34" fmla="*/ 2151306 h 2262110"/>
                <a:gd name="connsiteX35" fmla="*/ 1456580 w 2360305"/>
                <a:gd name="connsiteY35" fmla="*/ 2200959 h 2262110"/>
                <a:gd name="connsiteX36" fmla="*/ 1229096 w 2360305"/>
                <a:gd name="connsiteY36" fmla="*/ 2258079 h 2262110"/>
                <a:gd name="connsiteX37" fmla="*/ 1170524 w 2360305"/>
                <a:gd name="connsiteY37" fmla="*/ 2261771 h 2262110"/>
                <a:gd name="connsiteX38" fmla="*/ 1155881 w 2360305"/>
                <a:gd name="connsiteY38" fmla="*/ 2262103 h 2262110"/>
                <a:gd name="connsiteX39" fmla="*/ 1141280 w 2360305"/>
                <a:gd name="connsiteY39" fmla="*/ 2262020 h 2262110"/>
                <a:gd name="connsiteX40" fmla="*/ 1126720 w 2360305"/>
                <a:gd name="connsiteY40" fmla="*/ 2261854 h 2262110"/>
                <a:gd name="connsiteX41" fmla="*/ 1112574 w 2360305"/>
                <a:gd name="connsiteY41" fmla="*/ 2261314 h 2262110"/>
                <a:gd name="connsiteX42" fmla="*/ 999579 w 2360305"/>
                <a:gd name="connsiteY42" fmla="*/ 2252313 h 2262110"/>
                <a:gd name="connsiteX43" fmla="*/ 887289 w 2360305"/>
                <a:gd name="connsiteY43" fmla="*/ 2232485 h 2262110"/>
                <a:gd name="connsiteX44" fmla="*/ 776989 w 2360305"/>
                <a:gd name="connsiteY44" fmla="*/ 2201415 h 2262110"/>
                <a:gd name="connsiteX45" fmla="*/ 565849 w 2360305"/>
                <a:gd name="connsiteY45" fmla="*/ 2107999 h 2262110"/>
                <a:gd name="connsiteX46" fmla="*/ 387893 w 2360305"/>
                <a:gd name="connsiteY46" fmla="*/ 1962565 h 2262110"/>
                <a:gd name="connsiteX47" fmla="*/ 315757 w 2360305"/>
                <a:gd name="connsiteY47" fmla="*/ 1875039 h 2262110"/>
                <a:gd name="connsiteX48" fmla="*/ 252747 w 2360305"/>
                <a:gd name="connsiteY48" fmla="*/ 1782369 h 2262110"/>
                <a:gd name="connsiteX49" fmla="*/ 238021 w 2360305"/>
                <a:gd name="connsiteY49" fmla="*/ 1758766 h 2262110"/>
                <a:gd name="connsiteX50" fmla="*/ 223958 w 2360305"/>
                <a:gd name="connsiteY50" fmla="*/ 1735869 h 2262110"/>
                <a:gd name="connsiteX51" fmla="*/ 196207 w 2360305"/>
                <a:gd name="connsiteY51" fmla="*/ 1691484 h 2262110"/>
                <a:gd name="connsiteX52" fmla="*/ 138714 w 2360305"/>
                <a:gd name="connsiteY52" fmla="*/ 1600805 h 2262110"/>
                <a:gd name="connsiteX53" fmla="*/ 82590 w 2360305"/>
                <a:gd name="connsiteY53" fmla="*/ 1504942 h 2262110"/>
                <a:gd name="connsiteX54" fmla="*/ 57286 w 2360305"/>
                <a:gd name="connsiteY54" fmla="*/ 1454127 h 2262110"/>
                <a:gd name="connsiteX55" fmla="*/ 35799 w 2360305"/>
                <a:gd name="connsiteY55" fmla="*/ 1400947 h 2262110"/>
                <a:gd name="connsiteX56" fmla="*/ 19330 w 2360305"/>
                <a:gd name="connsiteY56" fmla="*/ 1345777 h 2262110"/>
                <a:gd name="connsiteX57" fmla="*/ 13191 w 2360305"/>
                <a:gd name="connsiteY57" fmla="*/ 1317653 h 2262110"/>
                <a:gd name="connsiteX58" fmla="*/ 10495 w 2360305"/>
                <a:gd name="connsiteY58" fmla="*/ 1303549 h 2262110"/>
                <a:gd name="connsiteX59" fmla="*/ 8255 w 2360305"/>
                <a:gd name="connsiteY59" fmla="*/ 1289404 h 2262110"/>
                <a:gd name="connsiteX60" fmla="*/ 0 w 2360305"/>
                <a:gd name="connsiteY60" fmla="*/ 1176076 h 2262110"/>
                <a:gd name="connsiteX61" fmla="*/ 67573 w 2360305"/>
                <a:gd name="connsiteY61" fmla="*/ 1176076 h 2262110"/>
                <a:gd name="connsiteX62" fmla="*/ 79105 w 2360305"/>
                <a:gd name="connsiteY62" fmla="*/ 1275715 h 2262110"/>
                <a:gd name="connsiteX63" fmla="*/ 113161 w 2360305"/>
                <a:gd name="connsiteY63" fmla="*/ 1368924 h 2262110"/>
                <a:gd name="connsiteX64" fmla="*/ 136930 w 2360305"/>
                <a:gd name="connsiteY64" fmla="*/ 1412811 h 2262110"/>
                <a:gd name="connsiteX65" fmla="*/ 164225 w 2360305"/>
                <a:gd name="connsiteY65" fmla="*/ 1455288 h 2262110"/>
                <a:gd name="connsiteX66" fmla="*/ 227277 w 2360305"/>
                <a:gd name="connsiteY66" fmla="*/ 1537380 h 2262110"/>
                <a:gd name="connsiteX67" fmla="*/ 295514 w 2360305"/>
                <a:gd name="connsiteY67" fmla="*/ 1620094 h 2262110"/>
                <a:gd name="connsiteX68" fmla="*/ 329446 w 2360305"/>
                <a:gd name="connsiteY68" fmla="*/ 1663276 h 2262110"/>
                <a:gd name="connsiteX69" fmla="*/ 345748 w 2360305"/>
                <a:gd name="connsiteY69" fmla="*/ 1684473 h 2262110"/>
                <a:gd name="connsiteX70" fmla="*/ 361718 w 2360305"/>
                <a:gd name="connsiteY70" fmla="*/ 1704758 h 2262110"/>
                <a:gd name="connsiteX71" fmla="*/ 498939 w 2360305"/>
                <a:gd name="connsiteY71" fmla="*/ 1854672 h 2262110"/>
                <a:gd name="connsiteX72" fmla="*/ 571905 w 2360305"/>
                <a:gd name="connsiteY72" fmla="*/ 1922121 h 2262110"/>
                <a:gd name="connsiteX73" fmla="*/ 648314 w 2360305"/>
                <a:gd name="connsiteY73" fmla="*/ 1984301 h 2262110"/>
                <a:gd name="connsiteX74" fmla="*/ 819010 w 2360305"/>
                <a:gd name="connsiteY74" fmla="*/ 2082654 h 2262110"/>
                <a:gd name="connsiteX75" fmla="*/ 914500 w 2360305"/>
                <a:gd name="connsiteY75" fmla="*/ 2110446 h 2262110"/>
                <a:gd name="connsiteX76" fmla="*/ 938974 w 2360305"/>
                <a:gd name="connsiteY76" fmla="*/ 2115341 h 2262110"/>
                <a:gd name="connsiteX77" fmla="*/ 963656 w 2360305"/>
                <a:gd name="connsiteY77" fmla="*/ 2119448 h 2262110"/>
                <a:gd name="connsiteX78" fmla="*/ 1013475 w 2360305"/>
                <a:gd name="connsiteY78" fmla="*/ 2125338 h 2262110"/>
                <a:gd name="connsiteX79" fmla="*/ 1038530 w 2360305"/>
                <a:gd name="connsiteY79" fmla="*/ 2127246 h 2262110"/>
                <a:gd name="connsiteX80" fmla="*/ 1063668 w 2360305"/>
                <a:gd name="connsiteY80" fmla="*/ 2128574 h 2262110"/>
                <a:gd name="connsiteX81" fmla="*/ 1088888 w 2360305"/>
                <a:gd name="connsiteY81" fmla="*/ 2129155 h 2262110"/>
                <a:gd name="connsiteX82" fmla="*/ 1114151 w 2360305"/>
                <a:gd name="connsiteY82" fmla="*/ 2129030 h 2262110"/>
                <a:gd name="connsiteX83" fmla="*/ 1126803 w 2360305"/>
                <a:gd name="connsiteY83" fmla="*/ 2128906 h 2262110"/>
                <a:gd name="connsiteX84" fmla="*/ 1138998 w 2360305"/>
                <a:gd name="connsiteY84" fmla="*/ 2128366 h 2262110"/>
                <a:gd name="connsiteX85" fmla="*/ 1151152 w 2360305"/>
                <a:gd name="connsiteY85" fmla="*/ 2127744 h 2262110"/>
                <a:gd name="connsiteX86" fmla="*/ 1163265 w 2360305"/>
                <a:gd name="connsiteY86" fmla="*/ 2126749 h 2262110"/>
                <a:gd name="connsiteX87" fmla="*/ 1211300 w 2360305"/>
                <a:gd name="connsiteY87" fmla="*/ 2120817 h 2262110"/>
                <a:gd name="connsiteX88" fmla="*/ 1394275 w 2360305"/>
                <a:gd name="connsiteY88" fmla="*/ 2060752 h 2262110"/>
                <a:gd name="connsiteX89" fmla="*/ 1563312 w 2360305"/>
                <a:gd name="connsiteY89" fmla="*/ 1955430 h 2262110"/>
                <a:gd name="connsiteX90" fmla="*/ 1604296 w 2360305"/>
                <a:gd name="connsiteY90" fmla="*/ 1924485 h 2262110"/>
                <a:gd name="connsiteX91" fmla="*/ 1645279 w 2360305"/>
                <a:gd name="connsiteY91" fmla="*/ 1892503 h 2262110"/>
                <a:gd name="connsiteX92" fmla="*/ 1728284 w 2360305"/>
                <a:gd name="connsiteY92" fmla="*/ 1826132 h 2262110"/>
                <a:gd name="connsiteX93" fmla="*/ 1898897 w 2360305"/>
                <a:gd name="connsiteY93" fmla="*/ 1697664 h 2262110"/>
                <a:gd name="connsiteX94" fmla="*/ 2057854 w 2360305"/>
                <a:gd name="connsiteY94" fmla="*/ 1569901 h 2262110"/>
                <a:gd name="connsiteX95" fmla="*/ 2184953 w 2360305"/>
                <a:gd name="connsiteY95" fmla="*/ 1423472 h 2262110"/>
                <a:gd name="connsiteX96" fmla="*/ 2228260 w 2360305"/>
                <a:gd name="connsiteY96" fmla="*/ 1338352 h 2262110"/>
                <a:gd name="connsiteX97" fmla="*/ 2254642 w 2360305"/>
                <a:gd name="connsiteY97" fmla="*/ 1245350 h 2262110"/>
                <a:gd name="connsiteX98" fmla="*/ 2261943 w 2360305"/>
                <a:gd name="connsiteY98" fmla="*/ 1196568 h 2262110"/>
                <a:gd name="connsiteX99" fmla="*/ 2263146 w 2360305"/>
                <a:gd name="connsiteY99" fmla="*/ 1184207 h 2262110"/>
                <a:gd name="connsiteX100" fmla="*/ 2264058 w 2360305"/>
                <a:gd name="connsiteY100" fmla="*/ 1171596 h 2262110"/>
                <a:gd name="connsiteX101" fmla="*/ 2265386 w 2360305"/>
                <a:gd name="connsiteY101" fmla="*/ 1145546 h 2262110"/>
                <a:gd name="connsiteX102" fmla="*/ 2263104 w 2360305"/>
                <a:gd name="connsiteY102" fmla="*/ 1041386 h 2262110"/>
                <a:gd name="connsiteX103" fmla="*/ 2248461 w 2360305"/>
                <a:gd name="connsiteY103" fmla="*/ 938512 h 2262110"/>
                <a:gd name="connsiteX104" fmla="*/ 2223614 w 2360305"/>
                <a:gd name="connsiteY104" fmla="*/ 838127 h 2262110"/>
                <a:gd name="connsiteX105" fmla="*/ 2159442 w 2360305"/>
                <a:gd name="connsiteY105" fmla="*/ 643371 h 2262110"/>
                <a:gd name="connsiteX106" fmla="*/ 2115721 w 2360305"/>
                <a:gd name="connsiteY106" fmla="*/ 550909 h 2262110"/>
                <a:gd name="connsiteX107" fmla="*/ 2102986 w 2360305"/>
                <a:gd name="connsiteY107" fmla="*/ 528758 h 2262110"/>
                <a:gd name="connsiteX108" fmla="*/ 2089587 w 2360305"/>
                <a:gd name="connsiteY108" fmla="*/ 507022 h 2262110"/>
                <a:gd name="connsiteX109" fmla="*/ 2075401 w 2360305"/>
                <a:gd name="connsiteY109" fmla="*/ 485783 h 2262110"/>
                <a:gd name="connsiteX110" fmla="*/ 2060592 w 2360305"/>
                <a:gd name="connsiteY110" fmla="*/ 465001 h 2262110"/>
                <a:gd name="connsiteX111" fmla="*/ 1920384 w 2360305"/>
                <a:gd name="connsiteY111" fmla="*/ 318696 h 2262110"/>
                <a:gd name="connsiteX112" fmla="*/ 1751596 w 2360305"/>
                <a:gd name="connsiteY112" fmla="*/ 208438 h 2262110"/>
                <a:gd name="connsiteX113" fmla="*/ 1561653 w 2360305"/>
                <a:gd name="connsiteY113" fmla="*/ 139206 h 2262110"/>
                <a:gd name="connsiteX114" fmla="*/ 1360094 w 2360305"/>
                <a:gd name="connsiteY114" fmla="*/ 110501 h 2262110"/>
                <a:gd name="connsiteX115" fmla="*/ 1155840 w 2360305"/>
                <a:gd name="connsiteY115" fmla="*/ 117801 h 2262110"/>
                <a:gd name="connsiteX116" fmla="*/ 955360 w 2360305"/>
                <a:gd name="connsiteY116" fmla="*/ 159946 h 2262110"/>
                <a:gd name="connsiteX117" fmla="*/ 763591 w 2360305"/>
                <a:gd name="connsiteY117" fmla="*/ 233286 h 2262110"/>
                <a:gd name="connsiteX118" fmla="*/ 420912 w 2360305"/>
                <a:gd name="connsiteY118" fmla="*/ 458613 h 2262110"/>
                <a:gd name="connsiteX119" fmla="*/ 280830 w 2360305"/>
                <a:gd name="connsiteY119" fmla="*/ 608983 h 2262110"/>
                <a:gd name="connsiteX120" fmla="*/ 170074 w 2360305"/>
                <a:gd name="connsiteY120" fmla="*/ 781671 h 2262110"/>
                <a:gd name="connsiteX121" fmla="*/ 94910 w 2360305"/>
                <a:gd name="connsiteY121" fmla="*/ 972568 h 2262110"/>
                <a:gd name="connsiteX122" fmla="*/ 67573 w 2360305"/>
                <a:gd name="connsiteY122" fmla="*/ 1176076 h 226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2360305" h="2262110">
                  <a:moveTo>
                    <a:pt x="0" y="1176076"/>
                  </a:moveTo>
                  <a:cubicBezTo>
                    <a:pt x="207" y="1102032"/>
                    <a:pt x="7923" y="1027988"/>
                    <a:pt x="23022" y="955271"/>
                  </a:cubicBezTo>
                  <a:cubicBezTo>
                    <a:pt x="38080" y="882595"/>
                    <a:pt x="61144" y="811330"/>
                    <a:pt x="92213" y="743715"/>
                  </a:cubicBezTo>
                  <a:cubicBezTo>
                    <a:pt x="154643" y="608486"/>
                    <a:pt x="245114" y="487484"/>
                    <a:pt x="351638" y="384444"/>
                  </a:cubicBezTo>
                  <a:cubicBezTo>
                    <a:pt x="405025" y="332924"/>
                    <a:pt x="462726" y="285926"/>
                    <a:pt x="523662" y="243698"/>
                  </a:cubicBezTo>
                  <a:cubicBezTo>
                    <a:pt x="584681" y="201511"/>
                    <a:pt x="648895" y="163929"/>
                    <a:pt x="715929" y="131946"/>
                  </a:cubicBezTo>
                  <a:cubicBezTo>
                    <a:pt x="850163" y="68438"/>
                    <a:pt x="994684" y="26459"/>
                    <a:pt x="1142731" y="8705"/>
                  </a:cubicBezTo>
                  <a:cubicBezTo>
                    <a:pt x="1216734" y="-48"/>
                    <a:pt x="1291816" y="-2163"/>
                    <a:pt x="1366109" y="2192"/>
                  </a:cubicBezTo>
                  <a:cubicBezTo>
                    <a:pt x="1440527" y="6714"/>
                    <a:pt x="1514903" y="17789"/>
                    <a:pt x="1587579" y="36581"/>
                  </a:cubicBezTo>
                  <a:cubicBezTo>
                    <a:pt x="1660254" y="55330"/>
                    <a:pt x="1731229" y="81878"/>
                    <a:pt x="1798304" y="116391"/>
                  </a:cubicBezTo>
                  <a:cubicBezTo>
                    <a:pt x="1865297" y="150903"/>
                    <a:pt x="1928722" y="193090"/>
                    <a:pt x="1985013" y="243283"/>
                  </a:cubicBezTo>
                  <a:cubicBezTo>
                    <a:pt x="2041344" y="293434"/>
                    <a:pt x="2090873" y="350554"/>
                    <a:pt x="2134304" y="411407"/>
                  </a:cubicBezTo>
                  <a:lnTo>
                    <a:pt x="2150399" y="434388"/>
                  </a:lnTo>
                  <a:lnTo>
                    <a:pt x="2165830" y="457783"/>
                  </a:lnTo>
                  <a:cubicBezTo>
                    <a:pt x="2170808" y="465665"/>
                    <a:pt x="2175910" y="473505"/>
                    <a:pt x="2180805" y="481428"/>
                  </a:cubicBezTo>
                  <a:lnTo>
                    <a:pt x="2195241" y="505404"/>
                  </a:lnTo>
                  <a:cubicBezTo>
                    <a:pt x="2214115" y="537594"/>
                    <a:pt x="2231910" y="570406"/>
                    <a:pt x="2247964" y="604047"/>
                  </a:cubicBezTo>
                  <a:cubicBezTo>
                    <a:pt x="2280153" y="671330"/>
                    <a:pt x="2304959" y="742139"/>
                    <a:pt x="2320141" y="814773"/>
                  </a:cubicBezTo>
                  <a:cubicBezTo>
                    <a:pt x="2327691" y="851111"/>
                    <a:pt x="2332959" y="887739"/>
                    <a:pt x="2337066" y="924408"/>
                  </a:cubicBezTo>
                  <a:cubicBezTo>
                    <a:pt x="2341255" y="961037"/>
                    <a:pt x="2344615" y="997623"/>
                    <a:pt x="2348058" y="1034127"/>
                  </a:cubicBezTo>
                  <a:cubicBezTo>
                    <a:pt x="2351336" y="1070672"/>
                    <a:pt x="2354239" y="1107217"/>
                    <a:pt x="2356811" y="1143845"/>
                  </a:cubicBezTo>
                  <a:lnTo>
                    <a:pt x="2358595" y="1171348"/>
                  </a:lnTo>
                  <a:cubicBezTo>
                    <a:pt x="2358926" y="1175869"/>
                    <a:pt x="2359134" y="1180722"/>
                    <a:pt x="2359383" y="1185493"/>
                  </a:cubicBezTo>
                  <a:cubicBezTo>
                    <a:pt x="2359632" y="1190263"/>
                    <a:pt x="2359881" y="1195075"/>
                    <a:pt x="2359963" y="1199887"/>
                  </a:cubicBezTo>
                  <a:cubicBezTo>
                    <a:pt x="2360586" y="1219093"/>
                    <a:pt x="2360378" y="1238465"/>
                    <a:pt x="2359175" y="1257878"/>
                  </a:cubicBezTo>
                  <a:cubicBezTo>
                    <a:pt x="2354695" y="1335573"/>
                    <a:pt x="2333830" y="1413848"/>
                    <a:pt x="2300106" y="1485653"/>
                  </a:cubicBezTo>
                  <a:cubicBezTo>
                    <a:pt x="2266464" y="1557664"/>
                    <a:pt x="2220088" y="1622293"/>
                    <a:pt x="2168817" y="1679081"/>
                  </a:cubicBezTo>
                  <a:cubicBezTo>
                    <a:pt x="2143181" y="1707578"/>
                    <a:pt x="2116260" y="1734292"/>
                    <a:pt x="2088799" y="1759721"/>
                  </a:cubicBezTo>
                  <a:cubicBezTo>
                    <a:pt x="2061338" y="1785149"/>
                    <a:pt x="2033504" y="1809623"/>
                    <a:pt x="2005380" y="1833018"/>
                  </a:cubicBezTo>
                  <a:cubicBezTo>
                    <a:pt x="1949256" y="1880017"/>
                    <a:pt x="1891887" y="1922867"/>
                    <a:pt x="1835928" y="1965095"/>
                  </a:cubicBezTo>
                  <a:lnTo>
                    <a:pt x="1793285" y="1997326"/>
                  </a:lnTo>
                  <a:cubicBezTo>
                    <a:pt x="1778850" y="2008153"/>
                    <a:pt x="1764290" y="2019063"/>
                    <a:pt x="1749481" y="2029765"/>
                  </a:cubicBezTo>
                  <a:cubicBezTo>
                    <a:pt x="1734713" y="2040509"/>
                    <a:pt x="1719780" y="2051211"/>
                    <a:pt x="1704598" y="2061789"/>
                  </a:cubicBezTo>
                  <a:cubicBezTo>
                    <a:pt x="1689374" y="2072283"/>
                    <a:pt x="1674026" y="2082695"/>
                    <a:pt x="1658304" y="2092900"/>
                  </a:cubicBezTo>
                  <a:cubicBezTo>
                    <a:pt x="1627028" y="2113350"/>
                    <a:pt x="1594755" y="2133178"/>
                    <a:pt x="1561113" y="2151306"/>
                  </a:cubicBezTo>
                  <a:cubicBezTo>
                    <a:pt x="1527513" y="2169516"/>
                    <a:pt x="1492752" y="2186440"/>
                    <a:pt x="1456580" y="2200959"/>
                  </a:cubicBezTo>
                  <a:cubicBezTo>
                    <a:pt x="1384568" y="2230411"/>
                    <a:pt x="1307205" y="2250280"/>
                    <a:pt x="1229096" y="2258079"/>
                  </a:cubicBezTo>
                  <a:cubicBezTo>
                    <a:pt x="1209558" y="2259946"/>
                    <a:pt x="1190020" y="2261356"/>
                    <a:pt x="1170524" y="2261771"/>
                  </a:cubicBezTo>
                  <a:lnTo>
                    <a:pt x="1155881" y="2262103"/>
                  </a:lnTo>
                  <a:cubicBezTo>
                    <a:pt x="1151028" y="2262144"/>
                    <a:pt x="1146133" y="2262020"/>
                    <a:pt x="1141280" y="2262020"/>
                  </a:cubicBezTo>
                  <a:lnTo>
                    <a:pt x="1126720" y="2261854"/>
                  </a:lnTo>
                  <a:lnTo>
                    <a:pt x="1112574" y="2261314"/>
                  </a:lnTo>
                  <a:cubicBezTo>
                    <a:pt x="1074909" y="2260112"/>
                    <a:pt x="1037161" y="2257125"/>
                    <a:pt x="999579" y="2252313"/>
                  </a:cubicBezTo>
                  <a:cubicBezTo>
                    <a:pt x="961955" y="2247750"/>
                    <a:pt x="924414" y="2241196"/>
                    <a:pt x="887289" y="2232485"/>
                  </a:cubicBezTo>
                  <a:cubicBezTo>
                    <a:pt x="850204" y="2223691"/>
                    <a:pt x="813410" y="2213279"/>
                    <a:pt x="776989" y="2201415"/>
                  </a:cubicBezTo>
                  <a:cubicBezTo>
                    <a:pt x="704272" y="2177481"/>
                    <a:pt x="632385" y="2147697"/>
                    <a:pt x="565849" y="2107999"/>
                  </a:cubicBezTo>
                  <a:cubicBezTo>
                    <a:pt x="499271" y="2068384"/>
                    <a:pt x="439828" y="2018150"/>
                    <a:pt x="387893" y="1962565"/>
                  </a:cubicBezTo>
                  <a:cubicBezTo>
                    <a:pt x="361801" y="1934814"/>
                    <a:pt x="338074" y="1905279"/>
                    <a:pt x="315757" y="1875039"/>
                  </a:cubicBezTo>
                  <a:cubicBezTo>
                    <a:pt x="293564" y="1844675"/>
                    <a:pt x="272450" y="1813854"/>
                    <a:pt x="252747" y="1782369"/>
                  </a:cubicBezTo>
                  <a:cubicBezTo>
                    <a:pt x="247686" y="1774571"/>
                    <a:pt x="242915" y="1766648"/>
                    <a:pt x="238021" y="1758766"/>
                  </a:cubicBezTo>
                  <a:lnTo>
                    <a:pt x="223958" y="1735869"/>
                  </a:lnTo>
                  <a:cubicBezTo>
                    <a:pt x="214957" y="1721060"/>
                    <a:pt x="205624" y="1706376"/>
                    <a:pt x="196207" y="1691484"/>
                  </a:cubicBezTo>
                  <a:lnTo>
                    <a:pt x="138714" y="1600805"/>
                  </a:lnTo>
                  <a:cubicBezTo>
                    <a:pt x="119425" y="1569901"/>
                    <a:pt x="100385" y="1538085"/>
                    <a:pt x="82590" y="1504942"/>
                  </a:cubicBezTo>
                  <a:cubicBezTo>
                    <a:pt x="73713" y="1488349"/>
                    <a:pt x="65126" y="1471466"/>
                    <a:pt x="57286" y="1454127"/>
                  </a:cubicBezTo>
                  <a:cubicBezTo>
                    <a:pt x="49487" y="1436746"/>
                    <a:pt x="42228" y="1419033"/>
                    <a:pt x="35799" y="1400947"/>
                  </a:cubicBezTo>
                  <a:cubicBezTo>
                    <a:pt x="29493" y="1382820"/>
                    <a:pt x="23893" y="1364444"/>
                    <a:pt x="19330" y="1345777"/>
                  </a:cubicBezTo>
                  <a:cubicBezTo>
                    <a:pt x="17173" y="1336444"/>
                    <a:pt x="14975" y="1327069"/>
                    <a:pt x="13191" y="1317653"/>
                  </a:cubicBezTo>
                  <a:lnTo>
                    <a:pt x="10495" y="1303549"/>
                  </a:lnTo>
                  <a:lnTo>
                    <a:pt x="8255" y="1289404"/>
                  </a:lnTo>
                  <a:cubicBezTo>
                    <a:pt x="2447" y="1251656"/>
                    <a:pt x="0" y="1213700"/>
                    <a:pt x="0" y="1176076"/>
                  </a:cubicBezTo>
                  <a:close/>
                  <a:moveTo>
                    <a:pt x="67573" y="1176076"/>
                  </a:moveTo>
                  <a:cubicBezTo>
                    <a:pt x="67947" y="1209842"/>
                    <a:pt x="71265" y="1243359"/>
                    <a:pt x="79105" y="1275715"/>
                  </a:cubicBezTo>
                  <a:cubicBezTo>
                    <a:pt x="86821" y="1308112"/>
                    <a:pt x="98809" y="1339099"/>
                    <a:pt x="113161" y="1368924"/>
                  </a:cubicBezTo>
                  <a:cubicBezTo>
                    <a:pt x="120421" y="1383816"/>
                    <a:pt x="128468" y="1398417"/>
                    <a:pt x="136930" y="1412811"/>
                  </a:cubicBezTo>
                  <a:cubicBezTo>
                    <a:pt x="145517" y="1427164"/>
                    <a:pt x="154684" y="1441309"/>
                    <a:pt x="164225" y="1455288"/>
                  </a:cubicBezTo>
                  <a:cubicBezTo>
                    <a:pt x="183555" y="1483164"/>
                    <a:pt x="205043" y="1510210"/>
                    <a:pt x="227277" y="1537380"/>
                  </a:cubicBezTo>
                  <a:cubicBezTo>
                    <a:pt x="249511" y="1564592"/>
                    <a:pt x="272741" y="1591804"/>
                    <a:pt x="295514" y="1620094"/>
                  </a:cubicBezTo>
                  <a:cubicBezTo>
                    <a:pt x="306921" y="1634198"/>
                    <a:pt x="318204" y="1648633"/>
                    <a:pt x="329446" y="1663276"/>
                  </a:cubicBezTo>
                  <a:lnTo>
                    <a:pt x="345748" y="1684473"/>
                  </a:lnTo>
                  <a:cubicBezTo>
                    <a:pt x="351099" y="1691235"/>
                    <a:pt x="356201" y="1698162"/>
                    <a:pt x="361718" y="1704758"/>
                  </a:cubicBezTo>
                  <a:cubicBezTo>
                    <a:pt x="404776" y="1758435"/>
                    <a:pt x="451484" y="1807839"/>
                    <a:pt x="498939" y="1854672"/>
                  </a:cubicBezTo>
                  <a:cubicBezTo>
                    <a:pt x="522791" y="1877984"/>
                    <a:pt x="547058" y="1900509"/>
                    <a:pt x="571905" y="1922121"/>
                  </a:cubicBezTo>
                  <a:cubicBezTo>
                    <a:pt x="596752" y="1943732"/>
                    <a:pt x="622056" y="1964639"/>
                    <a:pt x="648314" y="1984301"/>
                  </a:cubicBezTo>
                  <a:cubicBezTo>
                    <a:pt x="700622" y="2023709"/>
                    <a:pt x="757037" y="2058926"/>
                    <a:pt x="819010" y="2082654"/>
                  </a:cubicBezTo>
                  <a:cubicBezTo>
                    <a:pt x="849914" y="2094518"/>
                    <a:pt x="881937" y="2103602"/>
                    <a:pt x="914500" y="2110446"/>
                  </a:cubicBezTo>
                  <a:cubicBezTo>
                    <a:pt x="922672" y="2112064"/>
                    <a:pt x="930761" y="2113931"/>
                    <a:pt x="938974" y="2115341"/>
                  </a:cubicBezTo>
                  <a:lnTo>
                    <a:pt x="963656" y="2119448"/>
                  </a:lnTo>
                  <a:cubicBezTo>
                    <a:pt x="980207" y="2121646"/>
                    <a:pt x="996758" y="2123969"/>
                    <a:pt x="1013475" y="2125338"/>
                  </a:cubicBezTo>
                  <a:cubicBezTo>
                    <a:pt x="1021813" y="2126127"/>
                    <a:pt x="1030151" y="2126873"/>
                    <a:pt x="1038530" y="2127246"/>
                  </a:cubicBezTo>
                  <a:cubicBezTo>
                    <a:pt x="1046909" y="2127661"/>
                    <a:pt x="1055247" y="2128325"/>
                    <a:pt x="1063668" y="2128574"/>
                  </a:cubicBezTo>
                  <a:lnTo>
                    <a:pt x="1088888" y="2129155"/>
                  </a:lnTo>
                  <a:cubicBezTo>
                    <a:pt x="1097268" y="2129362"/>
                    <a:pt x="1105730" y="2129072"/>
                    <a:pt x="1114151" y="2129030"/>
                  </a:cubicBezTo>
                  <a:lnTo>
                    <a:pt x="1126803" y="2128906"/>
                  </a:lnTo>
                  <a:cubicBezTo>
                    <a:pt x="1130909" y="2128781"/>
                    <a:pt x="1134933" y="2128532"/>
                    <a:pt x="1138998" y="2128366"/>
                  </a:cubicBezTo>
                  <a:cubicBezTo>
                    <a:pt x="1143063" y="2128159"/>
                    <a:pt x="1147128" y="2128034"/>
                    <a:pt x="1151152" y="2127744"/>
                  </a:cubicBezTo>
                  <a:lnTo>
                    <a:pt x="1163265" y="2126749"/>
                  </a:lnTo>
                  <a:cubicBezTo>
                    <a:pt x="1179401" y="2125463"/>
                    <a:pt x="1195413" y="2123306"/>
                    <a:pt x="1211300" y="2120817"/>
                  </a:cubicBezTo>
                  <a:cubicBezTo>
                    <a:pt x="1274891" y="2110281"/>
                    <a:pt x="1336035" y="2089664"/>
                    <a:pt x="1394275" y="2060752"/>
                  </a:cubicBezTo>
                  <a:cubicBezTo>
                    <a:pt x="1452722" y="2032171"/>
                    <a:pt x="1508349" y="1995584"/>
                    <a:pt x="1563312" y="1955430"/>
                  </a:cubicBezTo>
                  <a:cubicBezTo>
                    <a:pt x="1577042" y="1945433"/>
                    <a:pt x="1590690" y="1935021"/>
                    <a:pt x="1604296" y="1924485"/>
                  </a:cubicBezTo>
                  <a:cubicBezTo>
                    <a:pt x="1617984" y="1913990"/>
                    <a:pt x="1631632" y="1903329"/>
                    <a:pt x="1645279" y="1892503"/>
                  </a:cubicBezTo>
                  <a:lnTo>
                    <a:pt x="1728284" y="1826132"/>
                  </a:lnTo>
                  <a:cubicBezTo>
                    <a:pt x="1785238" y="1780959"/>
                    <a:pt x="1842731" y="1738897"/>
                    <a:pt x="1898897" y="1697664"/>
                  </a:cubicBezTo>
                  <a:cubicBezTo>
                    <a:pt x="1955021" y="1656432"/>
                    <a:pt x="2009030" y="1614784"/>
                    <a:pt x="2057854" y="1569901"/>
                  </a:cubicBezTo>
                  <a:cubicBezTo>
                    <a:pt x="2106678" y="1525101"/>
                    <a:pt x="2150772" y="1477356"/>
                    <a:pt x="2184953" y="1423472"/>
                  </a:cubicBezTo>
                  <a:cubicBezTo>
                    <a:pt x="2202044" y="1396550"/>
                    <a:pt x="2216645" y="1368177"/>
                    <a:pt x="2228260" y="1338352"/>
                  </a:cubicBezTo>
                  <a:cubicBezTo>
                    <a:pt x="2239958" y="1308568"/>
                    <a:pt x="2248378" y="1277374"/>
                    <a:pt x="2254642" y="1245350"/>
                  </a:cubicBezTo>
                  <a:cubicBezTo>
                    <a:pt x="2257753" y="1229339"/>
                    <a:pt x="2260242" y="1213036"/>
                    <a:pt x="2261943" y="1196568"/>
                  </a:cubicBezTo>
                  <a:cubicBezTo>
                    <a:pt x="2262441" y="1192462"/>
                    <a:pt x="2262772" y="1188313"/>
                    <a:pt x="2263146" y="1184207"/>
                  </a:cubicBezTo>
                  <a:cubicBezTo>
                    <a:pt x="2263478" y="1180059"/>
                    <a:pt x="2263893" y="1175993"/>
                    <a:pt x="2264058" y="1171596"/>
                  </a:cubicBezTo>
                  <a:lnTo>
                    <a:pt x="2265386" y="1145546"/>
                  </a:lnTo>
                  <a:cubicBezTo>
                    <a:pt x="2266589" y="1110785"/>
                    <a:pt x="2265842" y="1075982"/>
                    <a:pt x="2263104" y="1041386"/>
                  </a:cubicBezTo>
                  <a:cubicBezTo>
                    <a:pt x="2260449" y="1006749"/>
                    <a:pt x="2255347" y="972402"/>
                    <a:pt x="2248461" y="938512"/>
                  </a:cubicBezTo>
                  <a:cubicBezTo>
                    <a:pt x="2241492" y="904622"/>
                    <a:pt x="2232781" y="871188"/>
                    <a:pt x="2223614" y="838127"/>
                  </a:cubicBezTo>
                  <a:cubicBezTo>
                    <a:pt x="2205321" y="771964"/>
                    <a:pt x="2185119" y="706672"/>
                    <a:pt x="2159442" y="643371"/>
                  </a:cubicBezTo>
                  <a:cubicBezTo>
                    <a:pt x="2146583" y="611763"/>
                    <a:pt x="2132230" y="580734"/>
                    <a:pt x="2115721" y="550909"/>
                  </a:cubicBezTo>
                  <a:cubicBezTo>
                    <a:pt x="2111697" y="543401"/>
                    <a:pt x="2107258" y="536100"/>
                    <a:pt x="2102986" y="528758"/>
                  </a:cubicBezTo>
                  <a:cubicBezTo>
                    <a:pt x="2098589" y="521457"/>
                    <a:pt x="2094026" y="514281"/>
                    <a:pt x="2089587" y="507022"/>
                  </a:cubicBezTo>
                  <a:lnTo>
                    <a:pt x="2075401" y="485783"/>
                  </a:lnTo>
                  <a:lnTo>
                    <a:pt x="2060592" y="465001"/>
                  </a:lnTo>
                  <a:cubicBezTo>
                    <a:pt x="2020064" y="410370"/>
                    <a:pt x="1972485" y="361505"/>
                    <a:pt x="1920384" y="318696"/>
                  </a:cubicBezTo>
                  <a:cubicBezTo>
                    <a:pt x="1868408" y="275763"/>
                    <a:pt x="1811952" y="238429"/>
                    <a:pt x="1751596" y="208438"/>
                  </a:cubicBezTo>
                  <a:cubicBezTo>
                    <a:pt x="1691282" y="178364"/>
                    <a:pt x="1627442" y="155301"/>
                    <a:pt x="1561653" y="139206"/>
                  </a:cubicBezTo>
                  <a:cubicBezTo>
                    <a:pt x="1495863" y="123069"/>
                    <a:pt x="1428248" y="113778"/>
                    <a:pt x="1360094" y="110501"/>
                  </a:cubicBezTo>
                  <a:cubicBezTo>
                    <a:pt x="1291816" y="107058"/>
                    <a:pt x="1223620" y="109339"/>
                    <a:pt x="1155840" y="117801"/>
                  </a:cubicBezTo>
                  <a:cubicBezTo>
                    <a:pt x="1088100" y="126305"/>
                    <a:pt x="1020983" y="140533"/>
                    <a:pt x="955360" y="159946"/>
                  </a:cubicBezTo>
                  <a:cubicBezTo>
                    <a:pt x="889694" y="179277"/>
                    <a:pt x="825647" y="204290"/>
                    <a:pt x="763591" y="233286"/>
                  </a:cubicBezTo>
                  <a:cubicBezTo>
                    <a:pt x="639105" y="290655"/>
                    <a:pt x="522874" y="366732"/>
                    <a:pt x="420912" y="458613"/>
                  </a:cubicBezTo>
                  <a:cubicBezTo>
                    <a:pt x="370098" y="504699"/>
                    <a:pt x="323016" y="554974"/>
                    <a:pt x="280830" y="608983"/>
                  </a:cubicBezTo>
                  <a:cubicBezTo>
                    <a:pt x="238560" y="662909"/>
                    <a:pt x="201268" y="720734"/>
                    <a:pt x="170074" y="781671"/>
                  </a:cubicBezTo>
                  <a:cubicBezTo>
                    <a:pt x="138880" y="842565"/>
                    <a:pt x="112913" y="906322"/>
                    <a:pt x="94910" y="972568"/>
                  </a:cubicBezTo>
                  <a:cubicBezTo>
                    <a:pt x="76907" y="1038648"/>
                    <a:pt x="67532" y="1107342"/>
                    <a:pt x="67573" y="1176076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4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3B6306-FE6A-4A49-9332-465E6ECCD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61914" y="2568561"/>
              <a:ext cx="1856074" cy="1856075"/>
            </a:xfrm>
            <a:custGeom>
              <a:avLst/>
              <a:gdLst>
                <a:gd name="connsiteX0" fmla="*/ 1190518 w 2381036"/>
                <a:gd name="connsiteY0" fmla="*/ 0 h 2381036"/>
                <a:gd name="connsiteX1" fmla="*/ 0 w 2381036"/>
                <a:gd name="connsiteY1" fmla="*/ 1190518 h 2381036"/>
                <a:gd name="connsiteX2" fmla="*/ 1190518 w 2381036"/>
                <a:gd name="connsiteY2" fmla="*/ 2381036 h 2381036"/>
                <a:gd name="connsiteX3" fmla="*/ 2381036 w 2381036"/>
                <a:gd name="connsiteY3" fmla="*/ 1190518 h 2381036"/>
                <a:gd name="connsiteX4" fmla="*/ 1190518 w 2381036"/>
                <a:gd name="connsiteY4" fmla="*/ 0 h 2381036"/>
                <a:gd name="connsiteX5" fmla="*/ 2143804 w 2381036"/>
                <a:gd name="connsiteY5" fmla="*/ 573647 h 2381036"/>
                <a:gd name="connsiteX6" fmla="*/ 2168693 w 2381036"/>
                <a:gd name="connsiteY6" fmla="*/ 623176 h 2381036"/>
                <a:gd name="connsiteX7" fmla="*/ 2191051 w 2381036"/>
                <a:gd name="connsiteY7" fmla="*/ 673783 h 2381036"/>
                <a:gd name="connsiteX8" fmla="*/ 2258085 w 2381036"/>
                <a:gd name="connsiteY8" fmla="*/ 884883 h 2381036"/>
                <a:gd name="connsiteX9" fmla="*/ 2291436 w 2381036"/>
                <a:gd name="connsiteY9" fmla="*/ 1104029 h 2381036"/>
                <a:gd name="connsiteX10" fmla="*/ 2296912 w 2381036"/>
                <a:gd name="connsiteY10" fmla="*/ 1214702 h 2381036"/>
                <a:gd name="connsiteX11" fmla="*/ 2297161 w 2381036"/>
                <a:gd name="connsiteY11" fmla="*/ 1234571 h 2381036"/>
                <a:gd name="connsiteX12" fmla="*/ 2297202 w 2381036"/>
                <a:gd name="connsiteY12" fmla="*/ 1242494 h 2381036"/>
                <a:gd name="connsiteX13" fmla="*/ 2297078 w 2381036"/>
                <a:gd name="connsiteY13" fmla="*/ 1267549 h 2381036"/>
                <a:gd name="connsiteX14" fmla="*/ 2297036 w 2381036"/>
                <a:gd name="connsiteY14" fmla="*/ 1269582 h 2381036"/>
                <a:gd name="connsiteX15" fmla="*/ 2293925 w 2381036"/>
                <a:gd name="connsiteY15" fmla="*/ 1322056 h 2381036"/>
                <a:gd name="connsiteX16" fmla="*/ 2238962 w 2381036"/>
                <a:gd name="connsiteY16" fmla="*/ 1518885 h 2381036"/>
                <a:gd name="connsiteX17" fmla="*/ 2186364 w 2381036"/>
                <a:gd name="connsiteY17" fmla="*/ 1606785 h 2381036"/>
                <a:gd name="connsiteX18" fmla="*/ 2119869 w 2381036"/>
                <a:gd name="connsiteY18" fmla="*/ 1687507 h 2381036"/>
                <a:gd name="connsiteX19" fmla="*/ 1959087 w 2381036"/>
                <a:gd name="connsiteY19" fmla="*/ 1833854 h 2381036"/>
                <a:gd name="connsiteX20" fmla="*/ 1855549 w 2381036"/>
                <a:gd name="connsiteY20" fmla="*/ 1915490 h 2381036"/>
                <a:gd name="connsiteX21" fmla="*/ 1780385 w 2381036"/>
                <a:gd name="connsiteY21" fmla="*/ 1974352 h 2381036"/>
                <a:gd name="connsiteX22" fmla="*/ 1735792 w 2381036"/>
                <a:gd name="connsiteY22" fmla="*/ 2010026 h 2381036"/>
                <a:gd name="connsiteX23" fmla="*/ 1692070 w 2381036"/>
                <a:gd name="connsiteY23" fmla="*/ 2044124 h 2381036"/>
                <a:gd name="connsiteX24" fmla="*/ 1603508 w 2381036"/>
                <a:gd name="connsiteY24" fmla="*/ 2108461 h 2381036"/>
                <a:gd name="connsiteX25" fmla="*/ 1512912 w 2381036"/>
                <a:gd name="connsiteY25" fmla="*/ 2165042 h 2381036"/>
                <a:gd name="connsiteX26" fmla="*/ 1419537 w 2381036"/>
                <a:gd name="connsiteY26" fmla="*/ 2211336 h 2381036"/>
                <a:gd name="connsiteX27" fmla="*/ 1222915 w 2381036"/>
                <a:gd name="connsiteY27" fmla="*/ 2264473 h 2381036"/>
                <a:gd name="connsiteX28" fmla="*/ 1172059 w 2381036"/>
                <a:gd name="connsiteY28" fmla="*/ 2268912 h 2381036"/>
                <a:gd name="connsiteX29" fmla="*/ 1159075 w 2381036"/>
                <a:gd name="connsiteY29" fmla="*/ 2269575 h 2381036"/>
                <a:gd name="connsiteX30" fmla="*/ 1146174 w 2381036"/>
                <a:gd name="connsiteY30" fmla="*/ 2269907 h 2381036"/>
                <a:gd name="connsiteX31" fmla="*/ 1146050 w 2381036"/>
                <a:gd name="connsiteY31" fmla="*/ 2269907 h 2381036"/>
                <a:gd name="connsiteX32" fmla="*/ 1145925 w 2381036"/>
                <a:gd name="connsiteY32" fmla="*/ 2269907 h 2381036"/>
                <a:gd name="connsiteX33" fmla="*/ 1132195 w 2381036"/>
                <a:gd name="connsiteY33" fmla="*/ 2270115 h 2381036"/>
                <a:gd name="connsiteX34" fmla="*/ 1125143 w 2381036"/>
                <a:gd name="connsiteY34" fmla="*/ 2270073 h 2381036"/>
                <a:gd name="connsiteX35" fmla="*/ 1119792 w 2381036"/>
                <a:gd name="connsiteY35" fmla="*/ 2270073 h 2381036"/>
                <a:gd name="connsiteX36" fmla="*/ 1013226 w 2381036"/>
                <a:gd name="connsiteY36" fmla="*/ 2265427 h 2381036"/>
                <a:gd name="connsiteX37" fmla="*/ 961748 w 2381036"/>
                <a:gd name="connsiteY37" fmla="*/ 2259578 h 2381036"/>
                <a:gd name="connsiteX38" fmla="*/ 910477 w 2381036"/>
                <a:gd name="connsiteY38" fmla="*/ 2250950 h 2381036"/>
                <a:gd name="connsiteX39" fmla="*/ 809428 w 2381036"/>
                <a:gd name="connsiteY39" fmla="*/ 2224776 h 2381036"/>
                <a:gd name="connsiteX40" fmla="*/ 712652 w 2381036"/>
                <a:gd name="connsiteY40" fmla="*/ 2186944 h 2381036"/>
                <a:gd name="connsiteX41" fmla="*/ 712569 w 2381036"/>
                <a:gd name="connsiteY41" fmla="*/ 2186903 h 2381036"/>
                <a:gd name="connsiteX42" fmla="*/ 712486 w 2381036"/>
                <a:gd name="connsiteY42" fmla="*/ 2186861 h 2381036"/>
                <a:gd name="connsiteX43" fmla="*/ 620812 w 2381036"/>
                <a:gd name="connsiteY43" fmla="*/ 2136793 h 2381036"/>
                <a:gd name="connsiteX44" fmla="*/ 454346 w 2381036"/>
                <a:gd name="connsiteY44" fmla="*/ 2003099 h 2381036"/>
                <a:gd name="connsiteX45" fmla="*/ 379929 w 2381036"/>
                <a:gd name="connsiteY45" fmla="*/ 1922707 h 2381036"/>
                <a:gd name="connsiteX46" fmla="*/ 347490 w 2381036"/>
                <a:gd name="connsiteY46" fmla="*/ 1883383 h 2381036"/>
                <a:gd name="connsiteX47" fmla="*/ 344752 w 2381036"/>
                <a:gd name="connsiteY47" fmla="*/ 1879981 h 2381036"/>
                <a:gd name="connsiteX48" fmla="*/ 339318 w 2381036"/>
                <a:gd name="connsiteY48" fmla="*/ 1872971 h 2381036"/>
                <a:gd name="connsiteX49" fmla="*/ 311152 w 2381036"/>
                <a:gd name="connsiteY49" fmla="*/ 1835845 h 2381036"/>
                <a:gd name="connsiteX50" fmla="*/ 311070 w 2381036"/>
                <a:gd name="connsiteY50" fmla="*/ 1835762 h 2381036"/>
                <a:gd name="connsiteX51" fmla="*/ 310987 w 2381036"/>
                <a:gd name="connsiteY51" fmla="*/ 1835679 h 2381036"/>
                <a:gd name="connsiteX52" fmla="*/ 294892 w 2381036"/>
                <a:gd name="connsiteY52" fmla="*/ 1813777 h 2381036"/>
                <a:gd name="connsiteX53" fmla="*/ 276930 w 2381036"/>
                <a:gd name="connsiteY53" fmla="*/ 1789386 h 2381036"/>
                <a:gd name="connsiteX54" fmla="*/ 241795 w 2381036"/>
                <a:gd name="connsiteY54" fmla="*/ 1743466 h 2381036"/>
                <a:gd name="connsiteX55" fmla="*/ 214003 w 2381036"/>
                <a:gd name="connsiteY55" fmla="*/ 1707833 h 2381036"/>
                <a:gd name="connsiteX56" fmla="*/ 171982 w 2381036"/>
                <a:gd name="connsiteY56" fmla="*/ 1653493 h 2381036"/>
                <a:gd name="connsiteX57" fmla="*/ 138673 w 2381036"/>
                <a:gd name="connsiteY57" fmla="*/ 1608278 h 2381036"/>
                <a:gd name="connsiteX58" fmla="*/ 107852 w 2381036"/>
                <a:gd name="connsiteY58" fmla="*/ 1562192 h 2381036"/>
                <a:gd name="connsiteX59" fmla="*/ 80059 w 2381036"/>
                <a:gd name="connsiteY59" fmla="*/ 1514696 h 2381036"/>
                <a:gd name="connsiteX60" fmla="*/ 79976 w 2381036"/>
                <a:gd name="connsiteY60" fmla="*/ 1514530 h 2381036"/>
                <a:gd name="connsiteX61" fmla="*/ 79893 w 2381036"/>
                <a:gd name="connsiteY61" fmla="*/ 1514364 h 2381036"/>
                <a:gd name="connsiteX62" fmla="*/ 70518 w 2381036"/>
                <a:gd name="connsiteY62" fmla="*/ 1496195 h 2381036"/>
                <a:gd name="connsiteX63" fmla="*/ 67532 w 2381036"/>
                <a:gd name="connsiteY63" fmla="*/ 1490180 h 2381036"/>
                <a:gd name="connsiteX64" fmla="*/ 64255 w 2381036"/>
                <a:gd name="connsiteY64" fmla="*/ 1483045 h 2381036"/>
                <a:gd name="connsiteX65" fmla="*/ 56415 w 2381036"/>
                <a:gd name="connsiteY65" fmla="*/ 1465457 h 2381036"/>
                <a:gd name="connsiteX66" fmla="*/ 56332 w 2381036"/>
                <a:gd name="connsiteY66" fmla="*/ 1465291 h 2381036"/>
                <a:gd name="connsiteX67" fmla="*/ 56249 w 2381036"/>
                <a:gd name="connsiteY67" fmla="*/ 1465125 h 2381036"/>
                <a:gd name="connsiteX68" fmla="*/ 23852 w 2381036"/>
                <a:gd name="connsiteY68" fmla="*/ 1361090 h 2381036"/>
                <a:gd name="connsiteX69" fmla="*/ 13233 w 2381036"/>
                <a:gd name="connsiteY69" fmla="*/ 1252243 h 2381036"/>
                <a:gd name="connsiteX70" fmla="*/ 38785 w 2381036"/>
                <a:gd name="connsiteY70" fmla="*/ 1031478 h 2381036"/>
                <a:gd name="connsiteX71" fmla="*/ 70353 w 2381036"/>
                <a:gd name="connsiteY71" fmla="*/ 924954 h 2381036"/>
                <a:gd name="connsiteX72" fmla="*/ 70436 w 2381036"/>
                <a:gd name="connsiteY72" fmla="*/ 924788 h 2381036"/>
                <a:gd name="connsiteX73" fmla="*/ 70477 w 2381036"/>
                <a:gd name="connsiteY73" fmla="*/ 924622 h 2381036"/>
                <a:gd name="connsiteX74" fmla="*/ 76533 w 2381036"/>
                <a:gd name="connsiteY74" fmla="*/ 908237 h 2381036"/>
                <a:gd name="connsiteX75" fmla="*/ 80184 w 2381036"/>
                <a:gd name="connsiteY75" fmla="*/ 898654 h 2381036"/>
                <a:gd name="connsiteX76" fmla="*/ 89641 w 2381036"/>
                <a:gd name="connsiteY76" fmla="*/ 875051 h 2381036"/>
                <a:gd name="connsiteX77" fmla="*/ 90471 w 2381036"/>
                <a:gd name="connsiteY77" fmla="*/ 873060 h 2381036"/>
                <a:gd name="connsiteX78" fmla="*/ 95864 w 2381036"/>
                <a:gd name="connsiteY78" fmla="*/ 860367 h 2381036"/>
                <a:gd name="connsiteX79" fmla="*/ 101588 w 2381036"/>
                <a:gd name="connsiteY79" fmla="*/ 847715 h 2381036"/>
                <a:gd name="connsiteX80" fmla="*/ 113244 w 2381036"/>
                <a:gd name="connsiteY80" fmla="*/ 822743 h 2381036"/>
                <a:gd name="connsiteX81" fmla="*/ 113286 w 2381036"/>
                <a:gd name="connsiteY81" fmla="*/ 822619 h 2381036"/>
                <a:gd name="connsiteX82" fmla="*/ 113327 w 2381036"/>
                <a:gd name="connsiteY82" fmla="*/ 822494 h 2381036"/>
                <a:gd name="connsiteX83" fmla="*/ 166465 w 2381036"/>
                <a:gd name="connsiteY83" fmla="*/ 725303 h 2381036"/>
                <a:gd name="connsiteX84" fmla="*/ 228895 w 2381036"/>
                <a:gd name="connsiteY84" fmla="*/ 634252 h 2381036"/>
                <a:gd name="connsiteX85" fmla="*/ 375573 w 2381036"/>
                <a:gd name="connsiteY85" fmla="*/ 470607 h 2381036"/>
                <a:gd name="connsiteX86" fmla="*/ 457914 w 2381036"/>
                <a:gd name="connsiteY86" fmla="*/ 398347 h 2381036"/>
                <a:gd name="connsiteX87" fmla="*/ 479069 w 2381036"/>
                <a:gd name="connsiteY87" fmla="*/ 381464 h 2381036"/>
                <a:gd name="connsiteX88" fmla="*/ 482720 w 2381036"/>
                <a:gd name="connsiteY88" fmla="*/ 378601 h 2381036"/>
                <a:gd name="connsiteX89" fmla="*/ 500764 w 2381036"/>
                <a:gd name="connsiteY89" fmla="*/ 364788 h 2381036"/>
                <a:gd name="connsiteX90" fmla="*/ 500847 w 2381036"/>
                <a:gd name="connsiteY90" fmla="*/ 364705 h 2381036"/>
                <a:gd name="connsiteX91" fmla="*/ 500930 w 2381036"/>
                <a:gd name="connsiteY91" fmla="*/ 364622 h 2381036"/>
                <a:gd name="connsiteX92" fmla="*/ 544901 w 2381036"/>
                <a:gd name="connsiteY92" fmla="*/ 332474 h 2381036"/>
                <a:gd name="connsiteX93" fmla="*/ 730903 w 2381036"/>
                <a:gd name="connsiteY93" fmla="*/ 220806 h 2381036"/>
                <a:gd name="connsiteX94" fmla="*/ 828966 w 2381036"/>
                <a:gd name="connsiteY94" fmla="*/ 175342 h 2381036"/>
                <a:gd name="connsiteX95" fmla="*/ 929973 w 2381036"/>
                <a:gd name="connsiteY95" fmla="*/ 137760 h 2381036"/>
                <a:gd name="connsiteX96" fmla="*/ 1033469 w 2381036"/>
                <a:gd name="connsiteY96" fmla="*/ 108308 h 2381036"/>
                <a:gd name="connsiteX97" fmla="*/ 1138874 w 2381036"/>
                <a:gd name="connsiteY97" fmla="*/ 87733 h 2381036"/>
                <a:gd name="connsiteX98" fmla="*/ 1306749 w 2381036"/>
                <a:gd name="connsiteY98" fmla="*/ 75247 h 2381036"/>
                <a:gd name="connsiteX99" fmla="*/ 1353291 w 2381036"/>
                <a:gd name="connsiteY99" fmla="*/ 76243 h 2381036"/>
                <a:gd name="connsiteX100" fmla="*/ 1459899 w 2381036"/>
                <a:gd name="connsiteY100" fmla="*/ 85535 h 2381036"/>
                <a:gd name="connsiteX101" fmla="*/ 1565594 w 2381036"/>
                <a:gd name="connsiteY101" fmla="*/ 106234 h 2381036"/>
                <a:gd name="connsiteX102" fmla="*/ 1767442 w 2381036"/>
                <a:gd name="connsiteY102" fmla="*/ 184427 h 2381036"/>
                <a:gd name="connsiteX103" fmla="*/ 1859987 w 2381036"/>
                <a:gd name="connsiteY103" fmla="*/ 242210 h 2381036"/>
                <a:gd name="connsiteX104" fmla="*/ 1944610 w 2381036"/>
                <a:gd name="connsiteY104" fmla="*/ 311526 h 2381036"/>
                <a:gd name="connsiteX105" fmla="*/ 2086808 w 2381036"/>
                <a:gd name="connsiteY105" fmla="*/ 478862 h 2381036"/>
                <a:gd name="connsiteX106" fmla="*/ 2143804 w 2381036"/>
                <a:gd name="connsiteY106" fmla="*/ 573647 h 2381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2381036" h="2381036">
                  <a:moveTo>
                    <a:pt x="1190518" y="0"/>
                  </a:moveTo>
                  <a:cubicBezTo>
                    <a:pt x="532995" y="0"/>
                    <a:pt x="0" y="532995"/>
                    <a:pt x="0" y="1190518"/>
                  </a:cubicBezTo>
                  <a:cubicBezTo>
                    <a:pt x="0" y="1848041"/>
                    <a:pt x="532995" y="2381036"/>
                    <a:pt x="1190518" y="2381036"/>
                  </a:cubicBezTo>
                  <a:cubicBezTo>
                    <a:pt x="1848041" y="2381036"/>
                    <a:pt x="2381036" y="1848041"/>
                    <a:pt x="2381036" y="1190518"/>
                  </a:cubicBezTo>
                  <a:cubicBezTo>
                    <a:pt x="2381036" y="532995"/>
                    <a:pt x="1848041" y="0"/>
                    <a:pt x="1190518" y="0"/>
                  </a:cubicBezTo>
                  <a:close/>
                  <a:moveTo>
                    <a:pt x="2143804" y="573647"/>
                  </a:moveTo>
                  <a:cubicBezTo>
                    <a:pt x="2152764" y="590613"/>
                    <a:pt x="2161143" y="607247"/>
                    <a:pt x="2168693" y="623176"/>
                  </a:cubicBezTo>
                  <a:cubicBezTo>
                    <a:pt x="2176408" y="639644"/>
                    <a:pt x="2183958" y="656693"/>
                    <a:pt x="2191051" y="673783"/>
                  </a:cubicBezTo>
                  <a:cubicBezTo>
                    <a:pt x="2218387" y="739324"/>
                    <a:pt x="2240953" y="810340"/>
                    <a:pt x="2258085" y="884883"/>
                  </a:cubicBezTo>
                  <a:cubicBezTo>
                    <a:pt x="2273724" y="953078"/>
                    <a:pt x="2284924" y="1026791"/>
                    <a:pt x="2291436" y="1104029"/>
                  </a:cubicBezTo>
                  <a:cubicBezTo>
                    <a:pt x="2294340" y="1139620"/>
                    <a:pt x="2296206" y="1176871"/>
                    <a:pt x="2296912" y="1214702"/>
                  </a:cubicBezTo>
                  <a:cubicBezTo>
                    <a:pt x="2297119" y="1221380"/>
                    <a:pt x="2297161" y="1228059"/>
                    <a:pt x="2297161" y="1234571"/>
                  </a:cubicBezTo>
                  <a:cubicBezTo>
                    <a:pt x="2297161" y="1237226"/>
                    <a:pt x="2297202" y="1239840"/>
                    <a:pt x="2297202" y="1242494"/>
                  </a:cubicBezTo>
                  <a:cubicBezTo>
                    <a:pt x="2297327" y="1251081"/>
                    <a:pt x="2297202" y="1259419"/>
                    <a:pt x="2297078" y="1267549"/>
                  </a:cubicBezTo>
                  <a:lnTo>
                    <a:pt x="2297036" y="1269582"/>
                  </a:lnTo>
                  <a:cubicBezTo>
                    <a:pt x="2296580" y="1287668"/>
                    <a:pt x="2295543" y="1305380"/>
                    <a:pt x="2293925" y="1322056"/>
                  </a:cubicBezTo>
                  <a:cubicBezTo>
                    <a:pt x="2287039" y="1392325"/>
                    <a:pt x="2268538" y="1458571"/>
                    <a:pt x="2238962" y="1518885"/>
                  </a:cubicBezTo>
                  <a:cubicBezTo>
                    <a:pt x="2224817" y="1548088"/>
                    <a:pt x="2207644" y="1576793"/>
                    <a:pt x="2186364" y="1606785"/>
                  </a:cubicBezTo>
                  <a:cubicBezTo>
                    <a:pt x="2167490" y="1633167"/>
                    <a:pt x="2145712" y="1659590"/>
                    <a:pt x="2119869" y="1687507"/>
                  </a:cubicBezTo>
                  <a:cubicBezTo>
                    <a:pt x="2077433" y="1733054"/>
                    <a:pt x="2027821" y="1778227"/>
                    <a:pt x="1959087" y="1833854"/>
                  </a:cubicBezTo>
                  <a:cubicBezTo>
                    <a:pt x="1925279" y="1861232"/>
                    <a:pt x="1889813" y="1888817"/>
                    <a:pt x="1855549" y="1915490"/>
                  </a:cubicBezTo>
                  <a:cubicBezTo>
                    <a:pt x="1830950" y="1934654"/>
                    <a:pt x="1805481" y="1954441"/>
                    <a:pt x="1780385" y="1974352"/>
                  </a:cubicBezTo>
                  <a:lnTo>
                    <a:pt x="1735792" y="2010026"/>
                  </a:lnTo>
                  <a:cubicBezTo>
                    <a:pt x="1721896" y="2021018"/>
                    <a:pt x="1706921" y="2032841"/>
                    <a:pt x="1692070" y="2044124"/>
                  </a:cubicBezTo>
                  <a:cubicBezTo>
                    <a:pt x="1658222" y="2069925"/>
                    <a:pt x="1630056" y="2090375"/>
                    <a:pt x="1603508" y="2108461"/>
                  </a:cubicBezTo>
                  <a:cubicBezTo>
                    <a:pt x="1571235" y="2130447"/>
                    <a:pt x="1541617" y="2148947"/>
                    <a:pt x="1512912" y="2165042"/>
                  </a:cubicBezTo>
                  <a:cubicBezTo>
                    <a:pt x="1479561" y="2183875"/>
                    <a:pt x="1449031" y="2199015"/>
                    <a:pt x="1419537" y="2211336"/>
                  </a:cubicBezTo>
                  <a:cubicBezTo>
                    <a:pt x="1355241" y="2238506"/>
                    <a:pt x="1289078" y="2256384"/>
                    <a:pt x="1222915" y="2264473"/>
                  </a:cubicBezTo>
                  <a:cubicBezTo>
                    <a:pt x="1202548" y="2266879"/>
                    <a:pt x="1186826" y="2268248"/>
                    <a:pt x="1172059" y="2268912"/>
                  </a:cubicBezTo>
                  <a:lnTo>
                    <a:pt x="1159075" y="2269575"/>
                  </a:lnTo>
                  <a:lnTo>
                    <a:pt x="1146174" y="2269907"/>
                  </a:lnTo>
                  <a:lnTo>
                    <a:pt x="1146050" y="2269907"/>
                  </a:lnTo>
                  <a:lnTo>
                    <a:pt x="1145925" y="2269907"/>
                  </a:lnTo>
                  <a:cubicBezTo>
                    <a:pt x="1142109" y="2270073"/>
                    <a:pt x="1137878" y="2270115"/>
                    <a:pt x="1132195" y="2270115"/>
                  </a:cubicBezTo>
                  <a:cubicBezTo>
                    <a:pt x="1129831" y="2270115"/>
                    <a:pt x="1127508" y="2270115"/>
                    <a:pt x="1125143" y="2270073"/>
                  </a:cubicBezTo>
                  <a:lnTo>
                    <a:pt x="1119792" y="2270073"/>
                  </a:lnTo>
                  <a:cubicBezTo>
                    <a:pt x="1081629" y="2269990"/>
                    <a:pt x="1046785" y="2268497"/>
                    <a:pt x="1013226" y="2265427"/>
                  </a:cubicBezTo>
                  <a:cubicBezTo>
                    <a:pt x="995680" y="2263851"/>
                    <a:pt x="978340" y="2261901"/>
                    <a:pt x="961748" y="2259578"/>
                  </a:cubicBezTo>
                  <a:cubicBezTo>
                    <a:pt x="944077" y="2257089"/>
                    <a:pt x="926779" y="2254186"/>
                    <a:pt x="910477" y="2250950"/>
                  </a:cubicBezTo>
                  <a:cubicBezTo>
                    <a:pt x="875051" y="2243774"/>
                    <a:pt x="841037" y="2234939"/>
                    <a:pt x="809428" y="2224776"/>
                  </a:cubicBezTo>
                  <a:cubicBezTo>
                    <a:pt x="775081" y="2213741"/>
                    <a:pt x="742518" y="2201006"/>
                    <a:pt x="712652" y="2186944"/>
                  </a:cubicBezTo>
                  <a:lnTo>
                    <a:pt x="712569" y="2186903"/>
                  </a:lnTo>
                  <a:lnTo>
                    <a:pt x="712486" y="2186861"/>
                  </a:lnTo>
                  <a:cubicBezTo>
                    <a:pt x="683117" y="2173463"/>
                    <a:pt x="653167" y="2157078"/>
                    <a:pt x="620812" y="2136793"/>
                  </a:cubicBezTo>
                  <a:cubicBezTo>
                    <a:pt x="563650" y="2100663"/>
                    <a:pt x="507609" y="2055655"/>
                    <a:pt x="454346" y="2003099"/>
                  </a:cubicBezTo>
                  <a:cubicBezTo>
                    <a:pt x="429333" y="1978293"/>
                    <a:pt x="404278" y="1951247"/>
                    <a:pt x="379929" y="1922707"/>
                  </a:cubicBezTo>
                  <a:cubicBezTo>
                    <a:pt x="368853" y="1909890"/>
                    <a:pt x="358027" y="1896408"/>
                    <a:pt x="347490" y="1883383"/>
                  </a:cubicBezTo>
                  <a:lnTo>
                    <a:pt x="344752" y="1879981"/>
                  </a:lnTo>
                  <a:lnTo>
                    <a:pt x="339318" y="1872971"/>
                  </a:lnTo>
                  <a:cubicBezTo>
                    <a:pt x="329944" y="1860859"/>
                    <a:pt x="320237" y="1848331"/>
                    <a:pt x="311152" y="1835845"/>
                  </a:cubicBezTo>
                  <a:lnTo>
                    <a:pt x="311070" y="1835762"/>
                  </a:lnTo>
                  <a:lnTo>
                    <a:pt x="310987" y="1835679"/>
                  </a:lnTo>
                  <a:cubicBezTo>
                    <a:pt x="305718" y="1828669"/>
                    <a:pt x="300450" y="1821410"/>
                    <a:pt x="294892" y="1813777"/>
                  </a:cubicBezTo>
                  <a:cubicBezTo>
                    <a:pt x="289043" y="1805730"/>
                    <a:pt x="282987" y="1797392"/>
                    <a:pt x="276930" y="1789386"/>
                  </a:cubicBezTo>
                  <a:cubicBezTo>
                    <a:pt x="264195" y="1772420"/>
                    <a:pt x="251461" y="1755952"/>
                    <a:pt x="241795" y="1743466"/>
                  </a:cubicBezTo>
                  <a:cubicBezTo>
                    <a:pt x="232587" y="1731519"/>
                    <a:pt x="223129" y="1719490"/>
                    <a:pt x="214003" y="1707833"/>
                  </a:cubicBezTo>
                  <a:cubicBezTo>
                    <a:pt x="200107" y="1690079"/>
                    <a:pt x="185713" y="1671703"/>
                    <a:pt x="171982" y="1653493"/>
                  </a:cubicBezTo>
                  <a:cubicBezTo>
                    <a:pt x="161197" y="1639140"/>
                    <a:pt x="149748" y="1623875"/>
                    <a:pt x="138673" y="1608278"/>
                  </a:cubicBezTo>
                  <a:cubicBezTo>
                    <a:pt x="126892" y="1591312"/>
                    <a:pt x="117061" y="1576918"/>
                    <a:pt x="107852" y="1562192"/>
                  </a:cubicBezTo>
                  <a:cubicBezTo>
                    <a:pt x="96030" y="1543484"/>
                    <a:pt x="87484" y="1528841"/>
                    <a:pt x="80059" y="1514696"/>
                  </a:cubicBezTo>
                  <a:lnTo>
                    <a:pt x="79976" y="1514530"/>
                  </a:lnTo>
                  <a:lnTo>
                    <a:pt x="79893" y="1514364"/>
                  </a:lnTo>
                  <a:cubicBezTo>
                    <a:pt x="76658" y="1508473"/>
                    <a:pt x="73671" y="1502500"/>
                    <a:pt x="70518" y="1496195"/>
                  </a:cubicBezTo>
                  <a:cubicBezTo>
                    <a:pt x="69523" y="1494204"/>
                    <a:pt x="68527" y="1492213"/>
                    <a:pt x="67532" y="1490180"/>
                  </a:cubicBezTo>
                  <a:cubicBezTo>
                    <a:pt x="66453" y="1487774"/>
                    <a:pt x="65333" y="1485410"/>
                    <a:pt x="64255" y="1483045"/>
                  </a:cubicBezTo>
                  <a:cubicBezTo>
                    <a:pt x="61434" y="1476989"/>
                    <a:pt x="58779" y="1471265"/>
                    <a:pt x="56415" y="1465457"/>
                  </a:cubicBezTo>
                  <a:lnTo>
                    <a:pt x="56332" y="1465291"/>
                  </a:lnTo>
                  <a:lnTo>
                    <a:pt x="56249" y="1465125"/>
                  </a:lnTo>
                  <a:cubicBezTo>
                    <a:pt x="42311" y="1432853"/>
                    <a:pt x="31443" y="1397842"/>
                    <a:pt x="23852" y="1361090"/>
                  </a:cubicBezTo>
                  <a:cubicBezTo>
                    <a:pt x="17049" y="1326370"/>
                    <a:pt x="13481" y="1289659"/>
                    <a:pt x="13233" y="1252243"/>
                  </a:cubicBezTo>
                  <a:cubicBezTo>
                    <a:pt x="13191" y="1178281"/>
                    <a:pt x="21819" y="1103988"/>
                    <a:pt x="38785" y="1031478"/>
                  </a:cubicBezTo>
                  <a:cubicBezTo>
                    <a:pt x="46916" y="996260"/>
                    <a:pt x="57535" y="960420"/>
                    <a:pt x="70353" y="924954"/>
                  </a:cubicBezTo>
                  <a:lnTo>
                    <a:pt x="70436" y="924788"/>
                  </a:lnTo>
                  <a:lnTo>
                    <a:pt x="70477" y="924622"/>
                  </a:lnTo>
                  <a:cubicBezTo>
                    <a:pt x="72302" y="919229"/>
                    <a:pt x="74335" y="913878"/>
                    <a:pt x="76533" y="908237"/>
                  </a:cubicBezTo>
                  <a:cubicBezTo>
                    <a:pt x="77778" y="905043"/>
                    <a:pt x="78981" y="901849"/>
                    <a:pt x="80184" y="898654"/>
                  </a:cubicBezTo>
                  <a:cubicBezTo>
                    <a:pt x="83087" y="890814"/>
                    <a:pt x="86281" y="883140"/>
                    <a:pt x="89641" y="875051"/>
                  </a:cubicBezTo>
                  <a:lnTo>
                    <a:pt x="90471" y="873060"/>
                  </a:lnTo>
                  <a:lnTo>
                    <a:pt x="95864" y="860367"/>
                  </a:lnTo>
                  <a:lnTo>
                    <a:pt x="101588" y="847715"/>
                  </a:lnTo>
                  <a:cubicBezTo>
                    <a:pt x="104948" y="840207"/>
                    <a:pt x="108930" y="831413"/>
                    <a:pt x="113244" y="822743"/>
                  </a:cubicBezTo>
                  <a:lnTo>
                    <a:pt x="113286" y="822619"/>
                  </a:lnTo>
                  <a:lnTo>
                    <a:pt x="113327" y="822494"/>
                  </a:lnTo>
                  <a:cubicBezTo>
                    <a:pt x="127929" y="791964"/>
                    <a:pt x="145310" y="760189"/>
                    <a:pt x="166465" y="725303"/>
                  </a:cubicBezTo>
                  <a:cubicBezTo>
                    <a:pt x="185339" y="694856"/>
                    <a:pt x="206370" y="664201"/>
                    <a:pt x="228895" y="634252"/>
                  </a:cubicBezTo>
                  <a:cubicBezTo>
                    <a:pt x="272409" y="576426"/>
                    <a:pt x="321730" y="521381"/>
                    <a:pt x="375573" y="470607"/>
                  </a:cubicBezTo>
                  <a:cubicBezTo>
                    <a:pt x="400296" y="447129"/>
                    <a:pt x="427218" y="423484"/>
                    <a:pt x="457914" y="398347"/>
                  </a:cubicBezTo>
                  <a:cubicBezTo>
                    <a:pt x="464095" y="393286"/>
                    <a:pt x="471395" y="387312"/>
                    <a:pt x="479069" y="381464"/>
                  </a:cubicBezTo>
                  <a:lnTo>
                    <a:pt x="482720" y="378601"/>
                  </a:lnTo>
                  <a:cubicBezTo>
                    <a:pt x="488610" y="373997"/>
                    <a:pt x="494708" y="369268"/>
                    <a:pt x="500764" y="364788"/>
                  </a:cubicBezTo>
                  <a:lnTo>
                    <a:pt x="500847" y="364705"/>
                  </a:lnTo>
                  <a:lnTo>
                    <a:pt x="500930" y="364622"/>
                  </a:lnTo>
                  <a:cubicBezTo>
                    <a:pt x="516776" y="352468"/>
                    <a:pt x="532746" y="341061"/>
                    <a:pt x="544901" y="332474"/>
                  </a:cubicBezTo>
                  <a:cubicBezTo>
                    <a:pt x="603846" y="291158"/>
                    <a:pt x="666441" y="253618"/>
                    <a:pt x="730903" y="220806"/>
                  </a:cubicBezTo>
                  <a:cubicBezTo>
                    <a:pt x="762969" y="204504"/>
                    <a:pt x="795946" y="189197"/>
                    <a:pt x="828966" y="175342"/>
                  </a:cubicBezTo>
                  <a:cubicBezTo>
                    <a:pt x="861860" y="161612"/>
                    <a:pt x="895834" y="148960"/>
                    <a:pt x="929973" y="137760"/>
                  </a:cubicBezTo>
                  <a:cubicBezTo>
                    <a:pt x="962619" y="127016"/>
                    <a:pt x="997463" y="117102"/>
                    <a:pt x="1033469" y="108308"/>
                  </a:cubicBezTo>
                  <a:cubicBezTo>
                    <a:pt x="1066945" y="100261"/>
                    <a:pt x="1102411" y="93333"/>
                    <a:pt x="1138874" y="87733"/>
                  </a:cubicBezTo>
                  <a:cubicBezTo>
                    <a:pt x="1194915" y="79437"/>
                    <a:pt x="1251454" y="75247"/>
                    <a:pt x="1306749" y="75247"/>
                  </a:cubicBezTo>
                  <a:cubicBezTo>
                    <a:pt x="1322222" y="75247"/>
                    <a:pt x="1337860" y="75579"/>
                    <a:pt x="1353291" y="76243"/>
                  </a:cubicBezTo>
                  <a:cubicBezTo>
                    <a:pt x="1389173" y="77570"/>
                    <a:pt x="1425013" y="80681"/>
                    <a:pt x="1459899" y="85535"/>
                  </a:cubicBezTo>
                  <a:cubicBezTo>
                    <a:pt x="1495780" y="90554"/>
                    <a:pt x="1531330" y="97523"/>
                    <a:pt x="1565594" y="106234"/>
                  </a:cubicBezTo>
                  <a:cubicBezTo>
                    <a:pt x="1637315" y="124444"/>
                    <a:pt x="1705220" y="150744"/>
                    <a:pt x="1767442" y="184427"/>
                  </a:cubicBezTo>
                  <a:cubicBezTo>
                    <a:pt x="1797848" y="200687"/>
                    <a:pt x="1828959" y="220101"/>
                    <a:pt x="1859987" y="242210"/>
                  </a:cubicBezTo>
                  <a:cubicBezTo>
                    <a:pt x="1889190" y="263283"/>
                    <a:pt x="1917688" y="286637"/>
                    <a:pt x="1944610" y="311526"/>
                  </a:cubicBezTo>
                  <a:cubicBezTo>
                    <a:pt x="1997913" y="361179"/>
                    <a:pt x="2045783" y="417511"/>
                    <a:pt x="2086808" y="478862"/>
                  </a:cubicBezTo>
                  <a:cubicBezTo>
                    <a:pt x="2107881" y="509973"/>
                    <a:pt x="2126962" y="541831"/>
                    <a:pt x="2143804" y="573647"/>
                  </a:cubicBezTo>
                  <a:close/>
                </a:path>
              </a:pathLst>
            </a:custGeom>
            <a:ln w="4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FB789-0B82-6C29-13A5-771DFA84A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01" y="1946359"/>
            <a:ext cx="10777491" cy="476540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4000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4000" i="1" dirty="0">
                <a:solidFill>
                  <a:schemeClr val="tx2"/>
                </a:solidFill>
              </a:rPr>
              <a:t>As we follow this path…</a:t>
            </a:r>
          </a:p>
          <a:p>
            <a:pPr marL="0" indent="0">
              <a:buNone/>
            </a:pPr>
            <a:endParaRPr lang="en-US" sz="4000" i="1" dirty="0">
              <a:solidFill>
                <a:schemeClr val="tx2"/>
              </a:solidFill>
            </a:endParaRPr>
          </a:p>
          <a:p>
            <a:r>
              <a:rPr lang="en-US" sz="4000" b="1" dirty="0">
                <a:solidFill>
                  <a:srgbClr val="FF0000"/>
                </a:solidFill>
              </a:rPr>
              <a:t>It honors what we value and; </a:t>
            </a:r>
          </a:p>
          <a:p>
            <a:pPr marL="0" indent="0">
              <a:buNone/>
            </a:pPr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4000" b="1" dirty="0">
                <a:solidFill>
                  <a:srgbClr val="FF0000"/>
                </a:solidFill>
              </a:rPr>
              <a:t>What we believe as the Mission Rivers District. 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061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FAA0A-FACA-D0C2-088E-5D11785F9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</a:t>
            </a:r>
            <a:r>
              <a:rPr lang="en-US" b="1" dirty="0">
                <a:solidFill>
                  <a:schemeClr val="tx2"/>
                </a:solidFill>
              </a:rPr>
              <a:t>The Narrative Budget</a:t>
            </a:r>
            <a:br>
              <a:rPr lang="en-US" sz="4400" b="1" dirty="0">
                <a:solidFill>
                  <a:schemeClr val="tx2"/>
                </a:solidFill>
              </a:rPr>
            </a:br>
            <a:r>
              <a:rPr lang="en-US" sz="4400" b="1" dirty="0">
                <a:solidFill>
                  <a:schemeClr val="tx2"/>
                </a:solidFill>
              </a:rPr>
              <a:t>              </a:t>
            </a:r>
            <a:r>
              <a:rPr lang="en-US" sz="4400" b="1" dirty="0">
                <a:solidFill>
                  <a:srgbClr val="FF0000"/>
                </a:solidFill>
              </a:rPr>
              <a:t>…</a:t>
            </a:r>
            <a:r>
              <a:rPr lang="en-US" sz="4400" b="1" i="1" dirty="0">
                <a:solidFill>
                  <a:srgbClr val="FF0000"/>
                </a:solidFill>
              </a:rPr>
              <a:t>focus on mission and ministry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639F4-A3E8-E26B-D9F3-6DF4FEA1A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929" y="1825625"/>
            <a:ext cx="11678479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4800" b="1" dirty="0"/>
              <a:t>For District Ministry Leaders ONLY: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Old Method: </a:t>
            </a:r>
            <a:r>
              <a:rPr lang="en-US" dirty="0"/>
              <a:t>Submit your budget request.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b="1" dirty="0">
                <a:solidFill>
                  <a:srgbClr val="009051"/>
                </a:solidFill>
              </a:rPr>
              <a:t>New Method: </a:t>
            </a:r>
            <a:r>
              <a:rPr lang="en-US" dirty="0"/>
              <a:t>Submit your </a:t>
            </a:r>
            <a:r>
              <a:rPr lang="en-US" b="1" dirty="0">
                <a:solidFill>
                  <a:srgbClr val="009051"/>
                </a:solidFill>
              </a:rPr>
              <a:t>FY2024 </a:t>
            </a:r>
            <a:r>
              <a:rPr lang="en-US" dirty="0"/>
              <a:t>budget request </a:t>
            </a:r>
            <a:r>
              <a:rPr lang="en-US" b="1" u="sng" dirty="0"/>
              <a:t>with your spending plan.</a:t>
            </a:r>
          </a:p>
          <a:p>
            <a:pPr marL="514350" indent="-514350">
              <a:buFont typeface="+mj-lt"/>
              <a:buAutoNum type="arabicPeriod"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&#10;&#10;Description automatically generated with low confidence">
            <a:extLst>
              <a:ext uri="{FF2B5EF4-FFF2-40B4-BE49-F238E27FC236}">
                <a16:creationId xmlns:a16="http://schemas.microsoft.com/office/drawing/2014/main" id="{BF31DDC6-4C32-0A25-A995-365472992E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-1" b="-1"/>
          <a:stretch/>
        </p:blipFill>
        <p:spPr>
          <a:xfrm>
            <a:off x="838201" y="200963"/>
            <a:ext cx="1425606" cy="1653885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075465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FAA0A-FACA-D0C2-088E-5D11785F9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		</a:t>
            </a:r>
            <a:r>
              <a:rPr lang="en-US" b="1" dirty="0">
                <a:solidFill>
                  <a:schemeClr val="tx2"/>
                </a:solidFill>
              </a:rPr>
              <a:t>The Narrative Budget</a:t>
            </a:r>
            <a:br>
              <a:rPr lang="en-US" sz="4400" b="1" dirty="0">
                <a:solidFill>
                  <a:schemeClr val="tx2"/>
                </a:solidFill>
              </a:rPr>
            </a:br>
            <a:r>
              <a:rPr lang="en-US" sz="4400" b="1" dirty="0">
                <a:solidFill>
                  <a:schemeClr val="tx2"/>
                </a:solidFill>
              </a:rPr>
              <a:t>                              </a:t>
            </a:r>
            <a:r>
              <a:rPr lang="en-US" sz="4400" b="1" dirty="0">
                <a:solidFill>
                  <a:srgbClr val="FF0000"/>
                </a:solidFill>
              </a:rPr>
              <a:t>…</a:t>
            </a:r>
            <a:r>
              <a:rPr lang="en-US" sz="4400" b="1" i="1" dirty="0">
                <a:solidFill>
                  <a:srgbClr val="FF0000"/>
                </a:solidFill>
              </a:rPr>
              <a:t>focus on mission and ministry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639F4-A3E8-E26B-D9F3-6DF4FEA1A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6" y="1472184"/>
            <a:ext cx="10768584" cy="470477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11200" b="1" dirty="0"/>
              <a:t>For District Ministry Leaders ONLY:</a:t>
            </a:r>
          </a:p>
          <a:p>
            <a:pPr marL="0" indent="0" algn="ctr">
              <a:lnSpc>
                <a:spcPct val="210000"/>
              </a:lnSpc>
              <a:buNone/>
            </a:pPr>
            <a:r>
              <a:rPr lang="en-US" sz="9600" b="1" dirty="0">
                <a:solidFill>
                  <a:srgbClr val="FF0000"/>
                </a:solidFill>
              </a:rPr>
              <a:t>Example: District Music and Fine Arts Ministry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9600" b="1" dirty="0"/>
              <a:t>Budget Request: $1,600.00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9600" b="1" dirty="0"/>
              <a:t>FY 2024 Spending Plan:</a:t>
            </a:r>
          </a:p>
          <a:p>
            <a:pPr marL="514350" indent="-514350">
              <a:lnSpc>
                <a:spcPct val="170000"/>
              </a:lnSpc>
              <a:buAutoNum type="arabicPeriod"/>
            </a:pPr>
            <a:r>
              <a:rPr lang="en-US" sz="9600" dirty="0"/>
              <a:t>$1,000.00 for Music Workshop Retreat (20 members &amp; facilitator)</a:t>
            </a:r>
          </a:p>
          <a:p>
            <a:pPr marL="514350" indent="-514350">
              <a:lnSpc>
                <a:spcPct val="170000"/>
              </a:lnSpc>
              <a:buAutoNum type="arabicPeriod"/>
            </a:pPr>
            <a:r>
              <a:rPr lang="en-US" sz="9600" dirty="0"/>
              <a:t>$500.00 to maintain instruments</a:t>
            </a:r>
          </a:p>
          <a:p>
            <a:pPr marL="514350" indent="-514350">
              <a:lnSpc>
                <a:spcPct val="170000"/>
              </a:lnSpc>
              <a:buAutoNum type="arabicPeriod"/>
            </a:pPr>
            <a:r>
              <a:rPr lang="en-US" sz="9600" dirty="0"/>
              <a:t>$100.00 for CCLI License (Christian Copyright </a:t>
            </a:r>
            <a:r>
              <a:rPr lang="en-US" sz="9600" dirty="0" err="1"/>
              <a:t>Lic</a:t>
            </a:r>
            <a:r>
              <a:rPr lang="en-US" sz="9600" dirty="0"/>
              <a:t>.)</a:t>
            </a:r>
          </a:p>
          <a:p>
            <a:pPr marL="514350" indent="-514350">
              <a:lnSpc>
                <a:spcPct val="210000"/>
              </a:lnSpc>
              <a:buAutoNum type="arabicPeriod"/>
            </a:pPr>
            <a:endParaRPr lang="en-US" dirty="0"/>
          </a:p>
          <a:p>
            <a:pPr marL="514350" indent="-514350">
              <a:lnSpc>
                <a:spcPct val="210000"/>
              </a:lnSpc>
              <a:buAutoNum type="arabicPeriod"/>
            </a:pPr>
            <a:endParaRPr lang="en-US" dirty="0"/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&#10;&#10;Description automatically generated with low confidence">
            <a:extLst>
              <a:ext uri="{FF2B5EF4-FFF2-40B4-BE49-F238E27FC236}">
                <a16:creationId xmlns:a16="http://schemas.microsoft.com/office/drawing/2014/main" id="{BF31DDC6-4C32-0A25-A995-365472992E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-1" b="-1"/>
          <a:stretch/>
        </p:blipFill>
        <p:spPr>
          <a:xfrm>
            <a:off x="838201" y="200963"/>
            <a:ext cx="1425606" cy="1653885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86612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FAA0A-FACA-D0C2-088E-5D11785F9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</a:t>
            </a:r>
            <a:r>
              <a:rPr lang="en-US" b="1" dirty="0">
                <a:solidFill>
                  <a:schemeClr val="tx2"/>
                </a:solidFill>
              </a:rPr>
              <a:t>The Narrative Budget</a:t>
            </a:r>
            <a:br>
              <a:rPr lang="en-US" sz="4400" b="1" dirty="0">
                <a:solidFill>
                  <a:schemeClr val="tx2"/>
                </a:solidFill>
              </a:rPr>
            </a:br>
            <a:r>
              <a:rPr lang="en-US" sz="4400" b="1" dirty="0">
                <a:solidFill>
                  <a:schemeClr val="tx2"/>
                </a:solidFill>
              </a:rPr>
              <a:t>              </a:t>
            </a:r>
            <a:r>
              <a:rPr lang="en-US" sz="4400" b="1" dirty="0">
                <a:solidFill>
                  <a:srgbClr val="FF0000"/>
                </a:solidFill>
              </a:rPr>
              <a:t>…</a:t>
            </a:r>
            <a:r>
              <a:rPr lang="en-US" sz="4400" b="1" i="1" dirty="0">
                <a:solidFill>
                  <a:srgbClr val="FF0000"/>
                </a:solidFill>
              </a:rPr>
              <a:t>focus on mission and ministry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639F4-A3E8-E26B-D9F3-6DF4FEA1A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464" y="1825625"/>
            <a:ext cx="11740896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4800" b="1" dirty="0"/>
              <a:t>For Local Church Finance Teams: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>
                <a:latin typeface="arial" panose="020B0604020202020204" pitchFamily="34" charset="0"/>
              </a:rPr>
              <a:t>Use the Narrative B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udget to tell your ministry’s story</a:t>
            </a:r>
            <a:r>
              <a:rPr lang="en-US" dirty="0">
                <a:latin typeface="arial" panose="020B0604020202020204" pitchFamily="34" charset="0"/>
              </a:rPr>
              <a:t> in the local church.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&#10;&#10;Description automatically generated with low confidence">
            <a:extLst>
              <a:ext uri="{FF2B5EF4-FFF2-40B4-BE49-F238E27FC236}">
                <a16:creationId xmlns:a16="http://schemas.microsoft.com/office/drawing/2014/main" id="{BF31DDC6-4C32-0A25-A995-365472992E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-1" b="-1"/>
          <a:stretch/>
        </p:blipFill>
        <p:spPr>
          <a:xfrm>
            <a:off x="838200" y="251763"/>
            <a:ext cx="1425606" cy="1653885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289555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D72AB3-F217-7E0C-20D2-F5D471D7E59C}"/>
              </a:ext>
            </a:extLst>
          </p:cNvPr>
          <p:cNvSpPr txBox="1"/>
          <p:nvPr/>
        </p:nvSpPr>
        <p:spPr>
          <a:xfrm>
            <a:off x="292608" y="91440"/>
            <a:ext cx="3959352" cy="5833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/>
              <a:t>   Important tip: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/>
              <a:t>The Expanded Ministry Budget line items are grouped in categories.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9AA692-B2B2-C8E1-E836-94A4B3624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568" y="-256630"/>
            <a:ext cx="6763362" cy="737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82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C4013-F8FB-727B-E72E-122FCB6D6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3C2288FA-EE86-FD42-41C6-9F15A2B99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72" y="0"/>
            <a:ext cx="12081256" cy="6492875"/>
          </a:xfrm>
        </p:spPr>
      </p:pic>
    </p:spTree>
    <p:extLst>
      <p:ext uri="{BB962C8B-B14F-4D97-AF65-F5344CB8AC3E}">
        <p14:creationId xmlns:p14="http://schemas.microsoft.com/office/powerpoint/2010/main" val="848769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FF635-81E0-AADD-80F8-E22C28D55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                The Narrative Budget</a:t>
            </a:r>
            <a:br>
              <a:rPr lang="en-US" sz="4400" b="1" dirty="0">
                <a:solidFill>
                  <a:schemeClr val="tx2"/>
                </a:solidFill>
              </a:rPr>
            </a:br>
            <a:r>
              <a:rPr lang="en-US" sz="4400" b="1" dirty="0">
                <a:solidFill>
                  <a:schemeClr val="tx2"/>
                </a:solidFill>
              </a:rPr>
              <a:t>                          </a:t>
            </a:r>
            <a:r>
              <a:rPr lang="en-US" sz="4400" b="1" dirty="0">
                <a:solidFill>
                  <a:srgbClr val="FF0000"/>
                </a:solidFill>
              </a:rPr>
              <a:t>…</a:t>
            </a:r>
            <a:r>
              <a:rPr lang="en-US" sz="4400" b="1" i="1" dirty="0">
                <a:solidFill>
                  <a:srgbClr val="FF0000"/>
                </a:solidFill>
              </a:rPr>
              <a:t>focus on mission and ministry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61083-3BF0-AFD0-5A15-9C24A193F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FY 2024 District Budget Request:</a:t>
            </a:r>
          </a:p>
          <a:p>
            <a:pPr lvl="1"/>
            <a:r>
              <a:rPr lang="en-US" dirty="0"/>
              <a:t> Submit requests before Holy Conferencing (Roanoke, VA in June).</a:t>
            </a:r>
          </a:p>
          <a:p>
            <a:pPr lvl="1"/>
            <a:r>
              <a:rPr lang="en-US" dirty="0"/>
              <a:t>MRD Finance Committee will be preparing the FY 2024 budget this Fall.</a:t>
            </a:r>
          </a:p>
          <a:p>
            <a:pPr lvl="1"/>
            <a:r>
              <a:rPr lang="en-US" dirty="0"/>
              <a:t>Budgets will </a:t>
            </a:r>
            <a:r>
              <a:rPr lang="en-US" b="1" i="1" u="sng" dirty="0">
                <a:solidFill>
                  <a:srgbClr val="FF0000"/>
                </a:solidFill>
              </a:rPr>
              <a:t>not be approved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unless a spending plan is included.</a:t>
            </a:r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FY 2024 Church Narrative Budget Plan: </a:t>
            </a:r>
          </a:p>
          <a:p>
            <a:pPr lvl="1"/>
            <a:r>
              <a:rPr lang="en-US" dirty="0"/>
              <a:t>Engage the Finance Team to work together </a:t>
            </a:r>
          </a:p>
          <a:p>
            <a:pPr lvl="1"/>
            <a:r>
              <a:rPr lang="en-US" dirty="0"/>
              <a:t>Plan for Fall of 2023 to tell the story of mission and ministry at your church </a:t>
            </a:r>
          </a:p>
          <a:p>
            <a:pPr lvl="1"/>
            <a:r>
              <a:rPr lang="en-US" dirty="0"/>
              <a:t>Plan to share your FY2024 Budget at your church council meeting (Fall 2023) </a:t>
            </a:r>
          </a:p>
        </p:txBody>
      </p:sp>
      <p:pic>
        <p:nvPicPr>
          <p:cNvPr id="4" name="Picture 3" descr="Logo&#10;&#10;Description automatically generated with low confidence">
            <a:extLst>
              <a:ext uri="{FF2B5EF4-FFF2-40B4-BE49-F238E27FC236}">
                <a16:creationId xmlns:a16="http://schemas.microsoft.com/office/drawing/2014/main" id="{3A8300F4-EA1A-53C7-B766-F2B625681C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-1" b="-1"/>
          <a:stretch/>
        </p:blipFill>
        <p:spPr>
          <a:xfrm>
            <a:off x="838200" y="251763"/>
            <a:ext cx="1425606" cy="1653885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066743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1475</TotalTime>
  <Words>592</Words>
  <Application>Microsoft Macintosh PowerPoint</Application>
  <PresentationFormat>Widescreen</PresentationFormat>
  <Paragraphs>86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</vt:lpstr>
      <vt:lpstr>Arial Narrow</vt:lpstr>
      <vt:lpstr>Calibri</vt:lpstr>
      <vt:lpstr>Calibri Light</vt:lpstr>
      <vt:lpstr>Office Theme</vt:lpstr>
      <vt:lpstr>The Narrative      Budget             The Basics   …A Webinar</vt:lpstr>
      <vt:lpstr>The Narrative Budget                </vt:lpstr>
      <vt:lpstr>The Narrative Budget               …focus on mission and ministry </vt:lpstr>
      <vt:lpstr>  The Narrative Budget               …focus on mission and ministry </vt:lpstr>
      <vt:lpstr>  The Narrative Budget                               …focus on mission and ministry </vt:lpstr>
      <vt:lpstr>  The Narrative Budget               …focus on mission and ministry </vt:lpstr>
      <vt:lpstr>PowerPoint Presentation</vt:lpstr>
      <vt:lpstr>PowerPoint Presentation</vt:lpstr>
      <vt:lpstr>                The Narrative Budget                           …focus on mission and ministry</vt:lpstr>
      <vt:lpstr>The Narrative Budget: Resources/Links</vt:lpstr>
      <vt:lpstr>  The Narrative Budget               …focus on mission and ministry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Narrative      Budget             The Basics   …A Webinar</dc:title>
  <dc:creator>Donna Taylor</dc:creator>
  <cp:lastModifiedBy>Donna Taylor</cp:lastModifiedBy>
  <cp:revision>42</cp:revision>
  <dcterms:created xsi:type="dcterms:W3CDTF">2023-03-17T00:54:51Z</dcterms:created>
  <dcterms:modified xsi:type="dcterms:W3CDTF">2023-04-25T18:12:50Z</dcterms:modified>
</cp:coreProperties>
</file>